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2"/>
  </p:notesMasterIdLst>
  <p:handoutMasterIdLst>
    <p:handoutMasterId r:id="rId23"/>
  </p:handoutMasterIdLst>
  <p:sldIdLst>
    <p:sldId id="256" r:id="rId2"/>
    <p:sldId id="258" r:id="rId3"/>
    <p:sldId id="261" r:id="rId4"/>
    <p:sldId id="272" r:id="rId5"/>
    <p:sldId id="286" r:id="rId6"/>
    <p:sldId id="280" r:id="rId7"/>
    <p:sldId id="291" r:id="rId8"/>
    <p:sldId id="274" r:id="rId9"/>
    <p:sldId id="288" r:id="rId10"/>
    <p:sldId id="289" r:id="rId11"/>
    <p:sldId id="290" r:id="rId12"/>
    <p:sldId id="273" r:id="rId13"/>
    <p:sldId id="278" r:id="rId14"/>
    <p:sldId id="292" r:id="rId15"/>
    <p:sldId id="293" r:id="rId16"/>
    <p:sldId id="287" r:id="rId17"/>
    <p:sldId id="275" r:id="rId18"/>
    <p:sldId id="276" r:id="rId19"/>
    <p:sldId id="294" r:id="rId20"/>
    <p:sldId id="269" r:id="rId21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5A11"/>
    <a:srgbClr val="2E75B6"/>
    <a:srgbClr val="0045B4"/>
    <a:srgbClr val="8497B0"/>
    <a:srgbClr val="EB6C15"/>
    <a:srgbClr val="EE8036"/>
    <a:srgbClr val="5B9BD5"/>
    <a:srgbClr val="169E7A"/>
    <a:srgbClr val="2F90E9"/>
    <a:srgbClr val="009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446" y="-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ab\Documents\&#1054;&#1090;&#1095;&#1077;&#1090;%20&#1076;&#1077;&#1103;&#1090;&#1077;&#1083;&#1100;&#1085;&#1086;&#1089;&#1090;&#1080;%20&#1079;&#1072;%202016%20&#1075;&#1086;&#1076;\&#1050;&#1086;&#1087;&#1080;&#1103;%20&#1087;&#1086;&#1089;&#1077;&#1097;&#1072;&#1077;&#1084;&#1086;&#1089;&#1090;&#1100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ab\Documents\&#1054;&#1090;&#1095;&#1077;&#1090;%20&#1076;&#1077;&#1103;&#1090;&#1077;&#1083;&#1100;&#1085;&#1086;&#1089;&#1090;&#1080;%20&#1079;&#1072;%202016%20&#1075;&#1086;&#1076;\&#1050;&#1086;&#1087;&#1080;&#1103;%20&#1087;&#1086;&#1089;&#1077;&#1097;&#1072;&#1077;&#1084;&#1086;&#1089;&#1090;&#1100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ab\Documents\&#1054;&#1090;&#1095;&#1077;&#1090;%20&#1076;&#1077;&#1103;&#1090;&#1077;&#1083;&#1100;&#1085;&#1086;&#1089;&#1090;&#1080;%20&#1079;&#1072;%202016%20&#1075;&#1086;&#1076;\&#1050;&#1086;&#1087;&#1080;&#1103;%20&#1087;&#1086;&#1089;&#1077;&#1097;&#1072;&#1077;&#1084;&#1086;&#1089;&#1090;&#1100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rgbClr val="C55A1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dirty="0" smtClean="0">
                <a:solidFill>
                  <a:srgbClr val="C55A11"/>
                </a:solidFill>
              </a:rPr>
              <a:t>Пользователи </a:t>
            </a:r>
            <a:r>
              <a:rPr lang="ru-RU" dirty="0">
                <a:solidFill>
                  <a:srgbClr val="C55A11"/>
                </a:solidFill>
              </a:rPr>
              <a:t>АИС "Мониторинг Югра"</a:t>
            </a:r>
          </a:p>
          <a:p>
            <a:pPr>
              <a:defRPr>
                <a:solidFill>
                  <a:srgbClr val="C55A11"/>
                </a:solidFill>
              </a:defRPr>
            </a:pPr>
            <a:r>
              <a:rPr lang="ru-RU" dirty="0">
                <a:solidFill>
                  <a:srgbClr val="C55A11"/>
                </a:solidFill>
              </a:rPr>
              <a:t>за 2012-2016 годы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rgbClr val="C55A1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7.3878874384399426E-2"/>
          <c:y val="0.17258297258297256"/>
          <c:w val="0.88146187608901827"/>
          <c:h val="0.7036947654270489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Лист2!$B$3</c:f>
              <c:strCache>
                <c:ptCount val="1"/>
                <c:pt idx="0">
                  <c:v>Количество пользователей АИС "Мониторинг Югра", чел.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solidFill>
                <a:srgbClr val="8497B0"/>
              </a:solidFill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Лист2!$A$4:$A$8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Лист2!$B$4:$B$8</c:f>
              <c:numCache>
                <c:formatCode>General</c:formatCode>
                <c:ptCount val="5"/>
                <c:pt idx="0">
                  <c:v>43000</c:v>
                </c:pt>
                <c:pt idx="1">
                  <c:v>54000</c:v>
                </c:pt>
                <c:pt idx="2">
                  <c:v>96000</c:v>
                </c:pt>
                <c:pt idx="3">
                  <c:v>187000</c:v>
                </c:pt>
                <c:pt idx="4">
                  <c:v>245000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386653776"/>
        <c:axId val="38575511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Лист2!$A$3</c15:sqref>
                        </c15:formulaRef>
                      </c:ext>
                    </c:extLst>
                    <c:strCache>
                      <c:ptCount val="1"/>
                      <c:pt idx="0">
                        <c:v>Год</c:v>
                      </c:pt>
                    </c:strCache>
                  </c:strRef>
                </c:tx>
                <c:spPr>
                  <a:gradFill rotWithShape="1">
                    <a:gsLst>
                      <a:gs pos="0">
                        <a:schemeClr val="accent1">
                          <a:shade val="51000"/>
                          <a:satMod val="130000"/>
                        </a:schemeClr>
                      </a:gs>
                      <a:gs pos="80000">
                        <a:schemeClr val="accent1">
                          <a:shade val="93000"/>
                          <a:satMod val="130000"/>
                        </a:schemeClr>
                      </a:gs>
                      <a:gs pos="100000">
                        <a:schemeClr val="accent1">
                          <a:shade val="94000"/>
                          <a:satMod val="135000"/>
                        </a:schemeClr>
                      </a:gs>
                    </a:gsLst>
                    <a:lin ang="16200000" scaled="0"/>
                  </a:gradFill>
                  <a:ln>
                    <a:noFill/>
                  </a:ln>
                  <a:effectLst>
                    <a:outerShdw blurRad="40000" dist="23000" dir="5400000" rotWithShape="0">
                      <a:srgbClr val="000000">
                        <a:alpha val="35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threePt" dir="t">
                      <a:rot lat="0" lon="0" rev="1200000"/>
                    </a:lightRig>
                  </a:scene3d>
                  <a:sp3d>
                    <a:bevelT w="63500" h="25400"/>
                  </a:sp3d>
                </c:spPr>
                <c:invertIfNegative val="0"/>
                <c:cat>
                  <c:numRef>
                    <c:extLst>
                      <c:ext uri="{02D57815-91ED-43cb-92C2-25804820EDAC}">
                        <c15:formulaRef>
                          <c15:sqref>Лист2!$A$4:$A$8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2012</c:v>
                      </c:pt>
                      <c:pt idx="1">
                        <c:v>2013</c:v>
                      </c:pt>
                      <c:pt idx="2">
                        <c:v>2014</c:v>
                      </c:pt>
                      <c:pt idx="3">
                        <c:v>2015</c:v>
                      </c:pt>
                      <c:pt idx="4">
                        <c:v>2016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Лист2!$A$4:$A$8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2012</c:v>
                      </c:pt>
                      <c:pt idx="1">
                        <c:v>2013</c:v>
                      </c:pt>
                      <c:pt idx="2">
                        <c:v>2014</c:v>
                      </c:pt>
                      <c:pt idx="3">
                        <c:v>2015</c:v>
                      </c:pt>
                      <c:pt idx="4">
                        <c:v>2016</c:v>
                      </c:pt>
                    </c:numCache>
                  </c:numRef>
                </c:val>
              </c15:ser>
            </c15:filteredBarSeries>
          </c:ext>
        </c:extLst>
      </c:barChart>
      <c:lineChart>
        <c:grouping val="stacked"/>
        <c:varyColors val="0"/>
        <c:ser>
          <c:idx val="2"/>
          <c:order val="2"/>
          <c:tx>
            <c:strRef>
              <c:f>Лист2!$C$3</c:f>
              <c:strCache>
                <c:ptCount val="1"/>
                <c:pt idx="0">
                  <c:v>Темп роста пользователей</c:v>
                </c:pt>
              </c:strCache>
            </c:strRef>
          </c:tx>
          <c:spPr>
            <a:ln w="34925" cap="rnd">
              <a:solidFill>
                <a:srgbClr val="EB6C15"/>
              </a:solidFill>
              <a:round/>
              <a:tailEnd type="stealth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marker>
            <c:symbol val="none"/>
          </c:marker>
          <c:dPt>
            <c:idx val="1"/>
            <c:marker>
              <c:symbol val="circle"/>
              <c:size val="7"/>
              <c:spPr>
                <a:solidFill>
                  <a:srgbClr val="EB6C15"/>
                </a:solidFill>
                <a:ln w="9525">
                  <a:solidFill>
                    <a:schemeClr val="accent3"/>
                  </a:solidFill>
                  <a:round/>
                </a:ln>
                <a:effectLst>
                  <a:outerShdw blurRad="57150" dist="19050" dir="5400000" algn="ctr" rotWithShape="0">
                    <a:srgbClr val="000000">
                      <a:alpha val="63000"/>
                    </a:srgbClr>
                  </a:outerShdw>
                </a:effectLst>
              </c:spPr>
            </c:marker>
            <c:bubble3D val="0"/>
            <c:spPr>
              <a:ln w="34925" cap="rnd">
                <a:solidFill>
                  <a:srgbClr val="EB6C15"/>
                </a:solidFill>
                <a:round/>
                <a:tailEnd type="none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</c:dPt>
          <c:dPt>
            <c:idx val="2"/>
            <c:marker>
              <c:symbol val="circle"/>
              <c:size val="6"/>
              <c:spPr>
                <a:solidFill>
                  <a:srgbClr val="EB6C15"/>
                </a:solidFill>
                <a:ln w="9525">
                  <a:solidFill>
                    <a:schemeClr val="accent3"/>
                  </a:solidFill>
                  <a:round/>
                </a:ln>
                <a:effectLst>
                  <a:outerShdw blurRad="57150" dist="19050" dir="5400000" algn="ctr" rotWithShape="0">
                    <a:srgbClr val="000000">
                      <a:alpha val="63000"/>
                    </a:srgbClr>
                  </a:outerShdw>
                </a:effectLst>
              </c:spPr>
            </c:marker>
            <c:bubble3D val="0"/>
            <c:spPr>
              <a:ln w="34925" cap="rnd">
                <a:solidFill>
                  <a:srgbClr val="EB6C15"/>
                </a:solidFill>
                <a:round/>
                <a:tailEnd type="none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</c:dPt>
          <c:dPt>
            <c:idx val="3"/>
            <c:marker>
              <c:symbol val="circle"/>
              <c:size val="6"/>
              <c:spPr>
                <a:solidFill>
                  <a:srgbClr val="EB6C15"/>
                </a:solidFill>
                <a:ln w="9525">
                  <a:solidFill>
                    <a:schemeClr val="accent3"/>
                  </a:solidFill>
                  <a:round/>
                </a:ln>
                <a:effectLst>
                  <a:outerShdw blurRad="57150" dist="19050" dir="5400000" algn="ctr" rotWithShape="0">
                    <a:srgbClr val="000000">
                      <a:alpha val="63000"/>
                    </a:srgbClr>
                  </a:outerShdw>
                </a:effectLst>
              </c:spPr>
            </c:marker>
            <c:bubble3D val="0"/>
            <c:spPr>
              <a:ln w="34925" cap="rnd">
                <a:solidFill>
                  <a:srgbClr val="EB6C15"/>
                </a:solidFill>
                <a:round/>
                <a:tailEnd type="none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</c:dPt>
          <c:dPt>
            <c:idx val="4"/>
            <c:marker>
              <c:symbol val="none"/>
            </c:marker>
            <c:bubble3D val="0"/>
            <c:spPr>
              <a:ln w="34925" cap="rnd">
                <a:solidFill>
                  <a:srgbClr val="EB6C15"/>
                </a:solidFill>
                <a:round/>
                <a:tailEnd type="stealth" w="lg" len="lg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5,7 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Лист2!$A$4:$A$8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Лист2!$C$4:$C$8</c:f>
              <c:numCache>
                <c:formatCode>0.0</c:formatCode>
                <c:ptCount val="5"/>
                <c:pt idx="0">
                  <c:v>0</c:v>
                </c:pt>
                <c:pt idx="1">
                  <c:v>1.3</c:v>
                </c:pt>
                <c:pt idx="2">
                  <c:v>2.2000000000000002</c:v>
                </c:pt>
                <c:pt idx="3">
                  <c:v>4.3</c:v>
                </c:pt>
                <c:pt idx="4">
                  <c:v>5.7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00362952"/>
        <c:axId val="7107952"/>
      </c:lineChart>
      <c:catAx>
        <c:axId val="386653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85755112"/>
        <c:crosses val="autoZero"/>
        <c:auto val="1"/>
        <c:lblAlgn val="ctr"/>
        <c:lblOffset val="100"/>
        <c:noMultiLvlLbl val="0"/>
      </c:catAx>
      <c:valAx>
        <c:axId val="3857551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86653776"/>
        <c:crosses val="autoZero"/>
        <c:crossBetween val="between"/>
      </c:valAx>
      <c:valAx>
        <c:axId val="7107952"/>
        <c:scaling>
          <c:orientation val="minMax"/>
          <c:max val="6"/>
          <c:min val="-2"/>
        </c:scaling>
        <c:delete val="0"/>
        <c:axPos val="r"/>
        <c:numFmt formatCode="0.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00362952"/>
        <c:crosses val="max"/>
        <c:crossBetween val="between"/>
      </c:valAx>
      <c:catAx>
        <c:axId val="30036295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710795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1724151975614564E-2"/>
          <c:y val="0.92872327332535221"/>
          <c:w val="0.89999997284714517"/>
          <c:h val="7.127672667464783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rgbClr val="C55A1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b="1">
                <a:solidFill>
                  <a:srgbClr val="C55A11"/>
                </a:solidFill>
              </a:rPr>
              <a:t>Пользователи сайта БУ "Региональный центр инвестиций"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rgbClr val="C55A1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Лист4!$B$3</c:f>
              <c:strCache>
                <c:ptCount val="1"/>
                <c:pt idx="0">
                  <c:v>Количество пользователей сайта БУ "Региональный центр инвестиций", чел.</c:v>
                </c:pt>
              </c:strCache>
            </c:strRef>
          </c:tx>
          <c:spPr>
            <a:solidFill>
              <a:srgbClr val="2E75B6"/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  <a:effectLst>
              <a:outerShdw blurRad="40005" dist="22860" dir="5400000" algn="ctr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4"/>
            <c:invertIfNegative val="0"/>
            <c:bubble3D val="0"/>
            <c:spPr>
              <a:solidFill>
                <a:srgbClr val="2E75B6"/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effectLst>
                <a:outerShdw blurRad="40005" dist="22860" dir="4800000" algn="ctr" rotWithShape="0">
                  <a:srgbClr val="000000">
                    <a:alpha val="35000"/>
                  </a:srgbClr>
                </a:outerShd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Лист4!$A$4:$A$8</c:f>
              <c:strCache>
                <c:ptCount val="5"/>
                <c:pt idx="0">
                  <c:v>1 квартал 2016</c:v>
                </c:pt>
                <c:pt idx="1">
                  <c:v>2 квартал 2016</c:v>
                </c:pt>
                <c:pt idx="2">
                  <c:v>3 квартал 2016</c:v>
                </c:pt>
                <c:pt idx="3">
                  <c:v>4 квартал 2016</c:v>
                </c:pt>
                <c:pt idx="4">
                  <c:v>1 квартал 2017</c:v>
                </c:pt>
              </c:strCache>
            </c:strRef>
          </c:cat>
          <c:val>
            <c:numRef>
              <c:f>Лист4!$B$4:$B$8</c:f>
              <c:numCache>
                <c:formatCode>General</c:formatCode>
                <c:ptCount val="5"/>
                <c:pt idx="0">
                  <c:v>6026</c:v>
                </c:pt>
                <c:pt idx="1">
                  <c:v>10095</c:v>
                </c:pt>
                <c:pt idx="2">
                  <c:v>11801</c:v>
                </c:pt>
                <c:pt idx="3">
                  <c:v>18408</c:v>
                </c:pt>
                <c:pt idx="4">
                  <c:v>27933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386263952"/>
        <c:axId val="384883552"/>
      </c:barChart>
      <c:lineChart>
        <c:grouping val="stacked"/>
        <c:varyColors val="0"/>
        <c:ser>
          <c:idx val="1"/>
          <c:order val="1"/>
          <c:tx>
            <c:strRef>
              <c:f>Лист4!$C$3</c:f>
              <c:strCache>
                <c:ptCount val="1"/>
                <c:pt idx="0">
                  <c:v>Темп роста пользователей</c:v>
                </c:pt>
              </c:strCache>
            </c:strRef>
          </c:tx>
          <c:spPr>
            <a:ln w="3492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accent2"/>
              </a:solidFill>
              <a:ln w="9525">
                <a:solidFill>
                  <a:schemeClr val="bg1">
                    <a:lumMod val="75000"/>
                  </a:schemeClr>
                </a:solidFill>
              </a:ln>
              <a:effectLst/>
            </c:spPr>
          </c:marker>
          <c:dPt>
            <c:idx val="4"/>
            <c:marker>
              <c:symbol val="none"/>
            </c:marker>
            <c:bubble3D val="0"/>
            <c:spPr>
              <a:ln w="34925" cap="rnd">
                <a:solidFill>
                  <a:schemeClr val="accent2"/>
                </a:solidFill>
                <a:round/>
                <a:tailEnd type="stealth" w="lg" len="lg"/>
              </a:ln>
              <a:effectLst/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Лист4!$A$4:$A$8</c:f>
              <c:strCache>
                <c:ptCount val="5"/>
                <c:pt idx="0">
                  <c:v>1 квартал 2016</c:v>
                </c:pt>
                <c:pt idx="1">
                  <c:v>2 квартал 2016</c:v>
                </c:pt>
                <c:pt idx="2">
                  <c:v>3 квартал 2016</c:v>
                </c:pt>
                <c:pt idx="3">
                  <c:v>4 квартал 2016</c:v>
                </c:pt>
                <c:pt idx="4">
                  <c:v>1 квартал 2017</c:v>
                </c:pt>
              </c:strCache>
            </c:strRef>
          </c:cat>
          <c:val>
            <c:numRef>
              <c:f>Лист4!$C$4:$C$8</c:f>
              <c:numCache>
                <c:formatCode>0.0</c:formatCode>
                <c:ptCount val="5"/>
                <c:pt idx="0">
                  <c:v>0</c:v>
                </c:pt>
                <c:pt idx="1">
                  <c:v>1.6752406239628277</c:v>
                </c:pt>
                <c:pt idx="2">
                  <c:v>1.9583471622967141</c:v>
                </c:pt>
                <c:pt idx="3">
                  <c:v>3.0547626949883835</c:v>
                </c:pt>
                <c:pt idx="4">
                  <c:v>4.6354132094258214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86349600"/>
        <c:axId val="386349216"/>
      </c:lineChart>
      <c:catAx>
        <c:axId val="3862639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84883552"/>
        <c:crosses val="autoZero"/>
        <c:auto val="1"/>
        <c:lblAlgn val="ctr"/>
        <c:lblOffset val="100"/>
        <c:noMultiLvlLbl val="0"/>
      </c:catAx>
      <c:valAx>
        <c:axId val="384883552"/>
        <c:scaling>
          <c:orientation val="minMax"/>
          <c:max val="35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86263952"/>
        <c:crosses val="autoZero"/>
        <c:crossBetween val="between"/>
      </c:valAx>
      <c:valAx>
        <c:axId val="386349216"/>
        <c:scaling>
          <c:orientation val="minMax"/>
          <c:min val="-2"/>
        </c:scaling>
        <c:delete val="0"/>
        <c:axPos val="r"/>
        <c:numFmt formatCode="0.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86349600"/>
        <c:crosses val="max"/>
        <c:crossBetween val="between"/>
      </c:valAx>
      <c:catAx>
        <c:axId val="38634960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8634921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C55A1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400" b="1" i="0" baseline="0" dirty="0" smtClean="0">
                <a:effectLst/>
              </a:rPr>
              <a:t>Информационная поддержка субъектов малого и среднего предпринимательства</a:t>
            </a:r>
            <a:endParaRPr lang="ru-RU" sz="1400" dirty="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rgbClr val="C55A1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02469997700612E-2"/>
          <c:y val="0.28541210382832899"/>
          <c:w val="0.5501815795437115"/>
          <c:h val="0.6193943613286037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p3d/>
            </c:spPr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p3d/>
            </c:spPr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hade val="51000"/>
                      <a:satMod val="130000"/>
                    </a:schemeClr>
                  </a:gs>
                  <a:gs pos="80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p3d/>
            </c:spPr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hade val="51000"/>
                      <a:satMod val="130000"/>
                    </a:schemeClr>
                  </a:gs>
                  <a:gs pos="80000">
                    <a:schemeClr val="accent4">
                      <a:shade val="93000"/>
                      <a:satMod val="130000"/>
                    </a:schemeClr>
                  </a:gs>
                  <a:gs pos="100000">
                    <a:schemeClr val="accent4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p3d/>
            </c:spPr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shade val="51000"/>
                      <a:satMod val="130000"/>
                    </a:schemeClr>
                  </a:gs>
                  <a:gs pos="80000">
                    <a:schemeClr val="accent5">
                      <a:shade val="93000"/>
                      <a:satMod val="130000"/>
                    </a:schemeClr>
                  </a:gs>
                  <a:gs pos="100000">
                    <a:schemeClr val="accent5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p3d/>
            </c:spPr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shade val="51000"/>
                      <a:satMod val="130000"/>
                    </a:schemeClr>
                  </a:gs>
                  <a:gs pos="80000">
                    <a:schemeClr val="accent6">
                      <a:shade val="93000"/>
                      <a:satMod val="130000"/>
                    </a:schemeClr>
                  </a:gs>
                  <a:gs pos="100000">
                    <a:schemeClr val="accent6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p3d/>
            </c:spPr>
          </c:dPt>
          <c:dPt>
            <c:idx val="6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shade val="51000"/>
                      <a:satMod val="130000"/>
                    </a:schemeClr>
                  </a:gs>
                  <a:gs pos="80000">
                    <a:schemeClr val="accent1">
                      <a:lumMod val="60000"/>
                      <a:shade val="93000"/>
                      <a:satMod val="130000"/>
                    </a:schemeClr>
                  </a:gs>
                  <a:gs pos="100000">
                    <a:schemeClr val="accent1">
                      <a:lumMod val="6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p3d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rgbClr val="0045B4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Лист3!$B$12:$B$18</c:f>
              <c:strCache>
                <c:ptCount val="7"/>
                <c:pt idx="0">
                  <c:v>Новости</c:v>
                </c:pt>
                <c:pt idx="1">
                  <c:v>Мероприятия</c:v>
                </c:pt>
                <c:pt idx="2">
                  <c:v>Обновление нормативно-правовой базы</c:v>
                </c:pt>
                <c:pt idx="3">
                  <c:v>Инвестиционные проекты</c:v>
                </c:pt>
                <c:pt idx="4">
                  <c:v>Информация для инвесторов</c:v>
                </c:pt>
                <c:pt idx="5">
                  <c:v>Информационный мониторинг</c:v>
                </c:pt>
                <c:pt idx="6">
                  <c:v> Информация о БУ "РЦИ"</c:v>
                </c:pt>
              </c:strCache>
            </c:strRef>
          </c:cat>
          <c:val>
            <c:numRef>
              <c:f>Лист3!$C$12:$C$18</c:f>
              <c:numCache>
                <c:formatCode>General</c:formatCode>
                <c:ptCount val="7"/>
                <c:pt idx="0">
                  <c:v>271</c:v>
                </c:pt>
                <c:pt idx="1">
                  <c:v>34</c:v>
                </c:pt>
                <c:pt idx="2">
                  <c:v>81</c:v>
                </c:pt>
                <c:pt idx="3">
                  <c:v>16</c:v>
                </c:pt>
                <c:pt idx="4">
                  <c:v>20</c:v>
                </c:pt>
                <c:pt idx="5">
                  <c:v>15</c:v>
                </c:pt>
                <c:pt idx="6">
                  <c:v>22</c:v>
                </c:pt>
              </c:numCache>
            </c:numRef>
          </c:val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 w="25400">
          <a:noFill/>
        </a:ln>
        <a:effectLst/>
      </c:spPr>
    </c:plotArea>
    <c:legend>
      <c:legendPos val="r"/>
      <c:layout>
        <c:manualLayout>
          <c:xMode val="edge"/>
          <c:yMode val="edge"/>
          <c:x val="0.68873266330626537"/>
          <c:y val="0.18787152242096417"/>
          <c:w val="0.30083708897535133"/>
          <c:h val="0.5794155334459778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rgbClr val="0045B4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6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5" y="0"/>
            <a:ext cx="2945659" cy="498056"/>
          </a:xfrm>
          <a:prstGeom prst="rect">
            <a:avLst/>
          </a:prstGeom>
        </p:spPr>
        <p:txBody>
          <a:bodyPr vert="horz" lIns="91390" tIns="45700" rIns="91390" bIns="4570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8" y="0"/>
            <a:ext cx="2945659" cy="498056"/>
          </a:xfrm>
          <a:prstGeom prst="rect">
            <a:avLst/>
          </a:prstGeom>
        </p:spPr>
        <p:txBody>
          <a:bodyPr vert="horz" lIns="91390" tIns="45700" rIns="91390" bIns="45700" rtlCol="0"/>
          <a:lstStyle>
            <a:lvl1pPr algn="r">
              <a:defRPr sz="1200"/>
            </a:lvl1pPr>
          </a:lstStyle>
          <a:p>
            <a:fld id="{D4FF945A-F540-4306-9346-D99F608A444C}" type="datetimeFigureOut">
              <a:rPr lang="ru-RU" smtClean="0"/>
              <a:pPr/>
              <a:t>06.06.2017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5" y="9428589"/>
            <a:ext cx="2945659" cy="498055"/>
          </a:xfrm>
          <a:prstGeom prst="rect">
            <a:avLst/>
          </a:prstGeom>
        </p:spPr>
        <p:txBody>
          <a:bodyPr vert="horz" lIns="91390" tIns="45700" rIns="91390" bIns="4570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8" y="9428589"/>
            <a:ext cx="2945659" cy="498055"/>
          </a:xfrm>
          <a:prstGeom prst="rect">
            <a:avLst/>
          </a:prstGeom>
        </p:spPr>
        <p:txBody>
          <a:bodyPr vert="horz" lIns="91390" tIns="45700" rIns="91390" bIns="45700" rtlCol="0" anchor="b"/>
          <a:lstStyle>
            <a:lvl1pPr algn="r">
              <a:defRPr sz="1200"/>
            </a:lvl1pPr>
          </a:lstStyle>
          <a:p>
            <a:fld id="{E6C18635-61D8-4532-8261-603FA94FE54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600288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5" y="0"/>
            <a:ext cx="2945659" cy="498056"/>
          </a:xfrm>
          <a:prstGeom prst="rect">
            <a:avLst/>
          </a:prstGeom>
        </p:spPr>
        <p:txBody>
          <a:bodyPr vert="horz" lIns="91390" tIns="45700" rIns="91390" bIns="4570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8" y="0"/>
            <a:ext cx="2945659" cy="498056"/>
          </a:xfrm>
          <a:prstGeom prst="rect">
            <a:avLst/>
          </a:prstGeom>
        </p:spPr>
        <p:txBody>
          <a:bodyPr vert="horz" lIns="91390" tIns="45700" rIns="91390" bIns="45700" rtlCol="0"/>
          <a:lstStyle>
            <a:lvl1pPr algn="r">
              <a:defRPr sz="1200"/>
            </a:lvl1pPr>
          </a:lstStyle>
          <a:p>
            <a:fld id="{7F9CD2DE-8B8D-4FE5-9A3A-C997B9569383}" type="datetimeFigureOut">
              <a:rPr lang="ru-RU" smtClean="0"/>
              <a:pPr/>
              <a:t>06.06.2017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90" tIns="45700" rIns="91390" bIns="4570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9"/>
            <a:ext cx="5438140" cy="3908614"/>
          </a:xfrm>
          <a:prstGeom prst="rect">
            <a:avLst/>
          </a:prstGeom>
        </p:spPr>
        <p:txBody>
          <a:bodyPr vert="horz" lIns="91390" tIns="45700" rIns="91390" bIns="4570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5" y="9428589"/>
            <a:ext cx="2945659" cy="498055"/>
          </a:xfrm>
          <a:prstGeom prst="rect">
            <a:avLst/>
          </a:prstGeom>
        </p:spPr>
        <p:txBody>
          <a:bodyPr vert="horz" lIns="91390" tIns="45700" rIns="91390" bIns="4570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8" y="9428589"/>
            <a:ext cx="2945659" cy="498055"/>
          </a:xfrm>
          <a:prstGeom prst="rect">
            <a:avLst/>
          </a:prstGeom>
        </p:spPr>
        <p:txBody>
          <a:bodyPr vert="horz" lIns="91390" tIns="45700" rIns="91390" bIns="45700" rtlCol="0" anchor="b"/>
          <a:lstStyle>
            <a:lvl1pPr algn="r">
              <a:defRPr sz="1200"/>
            </a:lvl1pPr>
          </a:lstStyle>
          <a:p>
            <a:fld id="{2F9707BB-F30E-4EDE-B445-2C6D11A3500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826991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707BB-F30E-4EDE-B445-2C6D11A35000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87120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9707BB-F30E-4EDE-B445-2C6D11A35000}" type="slidenum">
              <a:rPr lang="ru-RU" smtClean="0"/>
              <a:pPr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6949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5062E-41AE-4A30-836B-CEFF28D8FE69}" type="datetime1">
              <a:rPr lang="ru-RU" smtClean="0"/>
              <a:pPr/>
              <a:t>06.06.2017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EE8EF-EC32-4DF1-B854-EBC3358036F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2186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DC565-ACEA-4A13-BB29-2755194FFB1C}" type="datetime1">
              <a:rPr lang="ru-RU" smtClean="0"/>
              <a:pPr/>
              <a:t>06.06.2017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EE8EF-EC32-4DF1-B854-EBC3358036F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4365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26755-2D69-47EC-AEAE-731EE5CC078C}" type="datetime1">
              <a:rPr lang="ru-RU" smtClean="0"/>
              <a:pPr/>
              <a:t>06.06.2017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EE8EF-EC32-4DF1-B854-EBC3358036F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3213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45804-570D-4E81-BA27-9D41A898B7C2}" type="datetime1">
              <a:rPr lang="ru-RU" smtClean="0"/>
              <a:pPr/>
              <a:t>06.06.2017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EE8EF-EC32-4DF1-B854-EBC3358036F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0246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587F6-49FE-4356-9786-0C35D143312B}" type="datetime1">
              <a:rPr lang="ru-RU" smtClean="0"/>
              <a:pPr/>
              <a:t>06.06.2017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EE8EF-EC32-4DF1-B854-EBC3358036F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9807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ACD5C-12F8-41C0-87E4-26A20BD40246}" type="datetime1">
              <a:rPr lang="ru-RU" smtClean="0"/>
              <a:pPr/>
              <a:t>06.06.2017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EE8EF-EC32-4DF1-B854-EBC3358036F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7479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80136-C12F-4ADF-8296-A4D79B3A1EEA}" type="datetime1">
              <a:rPr lang="ru-RU" smtClean="0"/>
              <a:pPr/>
              <a:t>06.06.2017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EE8EF-EC32-4DF1-B854-EBC3358036F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0948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4D549-49BF-4F3C-8C45-FC8E80CA4168}" type="datetime1">
              <a:rPr lang="ru-RU" smtClean="0"/>
              <a:pPr/>
              <a:t>06.06.2017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EE8EF-EC32-4DF1-B854-EBC3358036F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26473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D717F-1879-47D9-84EE-A5DF5B96AF00}" type="datetime1">
              <a:rPr lang="ru-RU" smtClean="0"/>
              <a:pPr/>
              <a:t>06.06.2017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EE8EF-EC32-4DF1-B854-EBC3358036F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85531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D8B52-D587-4CC5-A472-8DB3B4B0275A}" type="datetime1">
              <a:rPr lang="ru-RU" smtClean="0"/>
              <a:pPr/>
              <a:t>06.06.2017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EE8EF-EC32-4DF1-B854-EBC3358036F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9790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C8706-886C-4A67-9405-EF676A33707C}" type="datetime1">
              <a:rPr lang="ru-RU" smtClean="0"/>
              <a:pPr/>
              <a:t>06.06.2017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EE8EF-EC32-4DF1-B854-EBC3358036F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9574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7FF6F3-9E35-477D-8752-A0B377F331E0}" type="datetime1">
              <a:rPr lang="ru-RU" smtClean="0"/>
              <a:pPr/>
              <a:t>06.06.2017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4EE8EF-EC32-4DF1-B854-EBC3358036F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9684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6624" y="2117255"/>
            <a:ext cx="7797839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2000" b="1" cap="all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</a:t>
            </a:r>
          </a:p>
          <a:p>
            <a:pPr algn="ctr">
              <a:lnSpc>
                <a:spcPct val="114000"/>
              </a:lnSpc>
            </a:pPr>
            <a:r>
              <a:rPr lang="ru-RU" sz="2000" b="1" cap="all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деятельности Бюджетного учреждения </a:t>
            </a:r>
          </a:p>
          <a:p>
            <a:pPr algn="ctr">
              <a:lnSpc>
                <a:spcPct val="114000"/>
              </a:lnSpc>
            </a:pPr>
            <a:r>
              <a:rPr lang="ru-RU" sz="2000" b="1" cap="all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Ханты-Мансийского автономного округа – Югры</a:t>
            </a:r>
          </a:p>
          <a:p>
            <a:pPr algn="ctr">
              <a:lnSpc>
                <a:spcPct val="114000"/>
              </a:lnSpc>
            </a:pPr>
            <a:r>
              <a:rPr lang="ru-RU" sz="2000" b="1" cap="all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«Региональный центр инвестиций»</a:t>
            </a:r>
          </a:p>
          <a:p>
            <a:pPr algn="ctr">
              <a:lnSpc>
                <a:spcPct val="114000"/>
              </a:lnSpc>
            </a:pPr>
            <a:r>
              <a:rPr lang="ru-RU" sz="2000" b="1" cap="all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2016 год</a:t>
            </a:r>
          </a:p>
        </p:txBody>
      </p:sp>
    </p:spTree>
    <p:extLst>
      <p:ext uri="{BB962C8B-B14F-4D97-AF65-F5344CB8AC3E}">
        <p14:creationId xmlns:p14="http://schemas.microsoft.com/office/powerpoint/2010/main" val="4278439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EE8EF-EC32-4DF1-B854-EBC3358036FE}" type="slidenum">
              <a:rPr lang="ru-RU" smtClean="0"/>
              <a:pPr/>
              <a:t>10</a:t>
            </a:fld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3224221" y="1348965"/>
            <a:ext cx="5919779" cy="334978"/>
            <a:chOff x="3224221" y="1222216"/>
            <a:chExt cx="5919779" cy="334978"/>
          </a:xfrm>
        </p:grpSpPr>
        <p:grpSp>
          <p:nvGrpSpPr>
            <p:cNvPr id="6" name="Группа 5"/>
            <p:cNvGrpSpPr/>
            <p:nvPr/>
          </p:nvGrpSpPr>
          <p:grpSpPr>
            <a:xfrm flipH="1">
              <a:off x="3224221" y="1222216"/>
              <a:ext cx="175596" cy="334976"/>
              <a:chOff x="3544179" y="1107100"/>
              <a:chExt cx="203834" cy="318518"/>
            </a:xfrm>
          </p:grpSpPr>
          <p:sp>
            <p:nvSpPr>
              <p:cNvPr id="8" name="Скругленный прямоугольник 7"/>
              <p:cNvSpPr/>
              <p:nvPr/>
            </p:nvSpPr>
            <p:spPr>
              <a:xfrm>
                <a:off x="3656496" y="1107100"/>
                <a:ext cx="91517" cy="318518"/>
              </a:xfrm>
              <a:prstGeom prst="roundRect">
                <a:avLst>
                  <a:gd name="adj" fmla="val 0"/>
                </a:avLst>
              </a:prstGeom>
              <a:solidFill>
                <a:srgbClr val="EB6C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cap="all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Скругленный прямоугольник 8"/>
              <p:cNvSpPr/>
              <p:nvPr/>
            </p:nvSpPr>
            <p:spPr>
              <a:xfrm>
                <a:off x="3544179" y="1107100"/>
                <a:ext cx="90040" cy="318518"/>
              </a:xfrm>
              <a:prstGeom prst="roundRect">
                <a:avLst>
                  <a:gd name="adj" fmla="val 0"/>
                </a:avLst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cap="all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" name="Скругленный прямоугольник 6"/>
            <p:cNvSpPr/>
            <p:nvPr/>
          </p:nvSpPr>
          <p:spPr>
            <a:xfrm>
              <a:off x="3458424" y="1222217"/>
              <a:ext cx="5685576" cy="334977"/>
            </a:xfrm>
            <a:prstGeom prst="roundRect">
              <a:avLst>
                <a:gd name="adj" fmla="val 0"/>
              </a:avLst>
            </a:prstGeom>
            <a:solidFill>
              <a:srgbClr val="5D9C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600" b="1" cap="all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Сопровождение инвестиционных проектов</a:t>
              </a:r>
            </a:p>
          </p:txBody>
        </p:sp>
      </p:grpSp>
      <p:pic>
        <p:nvPicPr>
          <p:cNvPr id="10" name="Picture 2" descr="Строительство торгового центра в городе Белоярски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5048" y="3579544"/>
            <a:ext cx="2699772" cy="1387872"/>
          </a:xfrm>
          <a:prstGeom prst="rect">
            <a:avLst/>
          </a:prstGeom>
          <a:noFill/>
          <a:ln w="222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397498" y="3579544"/>
            <a:ext cx="460755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торгового центра в городе </a:t>
            </a:r>
            <a:r>
              <a:rPr lang="ru-RU" sz="1200" b="1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Белоярский, ООО «АСМ Групп»</a:t>
            </a:r>
            <a:endParaRPr lang="ru-RU" sz="1200" b="1" dirty="0">
              <a:solidFill>
                <a:srgbClr val="C55A1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500" b="1" dirty="0">
              <a:solidFill>
                <a:srgbClr val="EB6C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Инвестиционная емкость </a:t>
            </a:r>
            <a:r>
              <a:rPr lang="ru-RU" sz="1200" b="1" dirty="0" smtClean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  <a:r>
              <a:rPr lang="ru-RU" sz="1200" b="1" dirty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b="1" dirty="0" smtClean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585,0 млн. руб.</a:t>
            </a:r>
          </a:p>
          <a:p>
            <a:endParaRPr lang="ru-RU" sz="500" b="1" dirty="0">
              <a:solidFill>
                <a:srgbClr val="5B9BD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Производственная мощность: 17 376 </a:t>
            </a:r>
            <a:r>
              <a:rPr lang="ru-RU" sz="1200" b="1" dirty="0" err="1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кв.м</a:t>
            </a:r>
            <a:r>
              <a:rPr lang="ru-RU" sz="1200" b="1" dirty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торговой площади, в </a:t>
            </a:r>
            <a:r>
              <a:rPr lang="ru-RU" sz="1200" b="1" dirty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том числе </a:t>
            </a:r>
            <a:r>
              <a:rPr lang="ru-RU" sz="1200" b="1" dirty="0" err="1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арендопригодных</a:t>
            </a:r>
            <a:r>
              <a:rPr lang="ru-RU" sz="1200" b="1" dirty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площадей 11 915,4 </a:t>
            </a:r>
            <a:r>
              <a:rPr lang="ru-RU" sz="1200" b="1" dirty="0" err="1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кв.м</a:t>
            </a:r>
            <a:r>
              <a:rPr lang="ru-RU" sz="1200" b="1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5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200" b="1" dirty="0" smtClean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оличество созданных рабочих мест – 512</a:t>
            </a:r>
          </a:p>
          <a:p>
            <a:endParaRPr lang="ru-RU" sz="1200" dirty="0"/>
          </a:p>
        </p:txBody>
      </p:sp>
      <p:pic>
        <p:nvPicPr>
          <p:cNvPr id="3074" name="Picture 2" descr="Строительство центра культурного досуга 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2237" y="1894481"/>
            <a:ext cx="2214002" cy="147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873329" y="1809829"/>
            <a:ext cx="4393702" cy="143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</a:t>
            </a:r>
            <a:r>
              <a:rPr lang="ru-RU" sz="1200" b="1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центра культурного досуга и торговли «</a:t>
            </a:r>
            <a:r>
              <a:rPr lang="en-US" sz="1200" b="1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NEBO</a:t>
            </a:r>
            <a:r>
              <a:rPr lang="ru-RU" sz="1200" b="1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ООО «МБР-Югра»</a:t>
            </a:r>
            <a:endParaRPr lang="ru-RU" sz="1200" b="1" dirty="0">
              <a:solidFill>
                <a:srgbClr val="C55A1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500" b="1" dirty="0">
              <a:solidFill>
                <a:srgbClr val="EB6C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Инвестиционная емкость </a:t>
            </a:r>
            <a:r>
              <a:rPr lang="ru-RU" sz="1200" b="1" dirty="0" smtClean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  <a:r>
              <a:rPr lang="ru-RU" sz="1200" b="1" dirty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b="1" dirty="0" smtClean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726,0 млн. руб.</a:t>
            </a:r>
          </a:p>
          <a:p>
            <a:endParaRPr lang="ru-RU" sz="500" b="1" dirty="0">
              <a:solidFill>
                <a:srgbClr val="5B9BD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Производственная мощность: </a:t>
            </a:r>
            <a:r>
              <a:rPr lang="ru-RU" sz="1200" b="1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3000-3500 посетителей в день</a:t>
            </a:r>
          </a:p>
          <a:p>
            <a:endParaRPr lang="ru-RU" sz="5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1200" b="1" dirty="0" smtClean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оличество созданных рабочих мест – 350</a:t>
            </a:r>
          </a:p>
          <a:p>
            <a:endParaRPr lang="ru-RU" sz="1200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9903" y="5138721"/>
            <a:ext cx="2214002" cy="1338944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996310" y="5088285"/>
            <a:ext cx="460755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</a:t>
            </a:r>
            <a:r>
              <a:rPr lang="ru-RU" sz="1200" b="1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торгового-развлекательного </a:t>
            </a:r>
            <a:r>
              <a:rPr lang="ru-RU" sz="1200" b="1" dirty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центра </a:t>
            </a:r>
            <a:r>
              <a:rPr lang="ru-RU" sz="1200" b="1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«Лайнер» в </a:t>
            </a:r>
            <a:r>
              <a:rPr lang="ru-RU" sz="1200" b="1" dirty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городе </a:t>
            </a:r>
            <a:r>
              <a:rPr lang="ru-RU" sz="1200" b="1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Югорск, ООО «Инвестиционная компания «</a:t>
            </a:r>
            <a:r>
              <a:rPr lang="ru-RU" sz="1200" b="1" dirty="0" err="1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Уралсгазстрой</a:t>
            </a:r>
            <a:r>
              <a:rPr lang="ru-RU" sz="1200" b="1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endParaRPr lang="ru-RU" sz="500" b="1" dirty="0">
              <a:solidFill>
                <a:srgbClr val="EB6C1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Инвестиционная емкость </a:t>
            </a:r>
            <a:r>
              <a:rPr lang="ru-RU" sz="1200" b="1" dirty="0" smtClean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  <a:r>
              <a:rPr lang="ru-RU" sz="1200" b="1" dirty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b="1" dirty="0" smtClean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890,7 млн. руб.</a:t>
            </a:r>
          </a:p>
          <a:p>
            <a:endParaRPr lang="ru-RU" sz="500" b="1" dirty="0">
              <a:solidFill>
                <a:srgbClr val="5B9BD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Производственная </a:t>
            </a:r>
            <a:r>
              <a:rPr lang="ru-RU" sz="1200" b="1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мощность: 225,8 </a:t>
            </a:r>
            <a:r>
              <a:rPr lang="ru-RU" sz="1200" b="1" dirty="0" err="1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</a:t>
            </a:r>
            <a:r>
              <a:rPr lang="ru-RU" sz="1200" b="1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 год</a:t>
            </a:r>
          </a:p>
          <a:p>
            <a:endParaRPr lang="ru-RU" sz="5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 smtClean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созданных рабочих мест – 500</a:t>
            </a:r>
          </a:p>
          <a:p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726680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EE8EF-EC32-4DF1-B854-EBC3358036FE}" type="slidenum">
              <a:rPr lang="ru-RU" smtClean="0"/>
              <a:pPr/>
              <a:t>11</a:t>
            </a:fld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3224221" y="1348965"/>
            <a:ext cx="5919779" cy="334978"/>
            <a:chOff x="3224221" y="1222216"/>
            <a:chExt cx="5919779" cy="334978"/>
          </a:xfrm>
        </p:grpSpPr>
        <p:grpSp>
          <p:nvGrpSpPr>
            <p:cNvPr id="6" name="Группа 5"/>
            <p:cNvGrpSpPr/>
            <p:nvPr/>
          </p:nvGrpSpPr>
          <p:grpSpPr>
            <a:xfrm flipH="1">
              <a:off x="3224221" y="1222216"/>
              <a:ext cx="175596" cy="334976"/>
              <a:chOff x="3544179" y="1107100"/>
              <a:chExt cx="203834" cy="318518"/>
            </a:xfrm>
          </p:grpSpPr>
          <p:sp>
            <p:nvSpPr>
              <p:cNvPr id="8" name="Скругленный прямоугольник 7"/>
              <p:cNvSpPr/>
              <p:nvPr/>
            </p:nvSpPr>
            <p:spPr>
              <a:xfrm>
                <a:off x="3656496" y="1107100"/>
                <a:ext cx="91517" cy="318518"/>
              </a:xfrm>
              <a:prstGeom prst="roundRect">
                <a:avLst>
                  <a:gd name="adj" fmla="val 0"/>
                </a:avLst>
              </a:prstGeom>
              <a:solidFill>
                <a:srgbClr val="EB6C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cap="all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Скругленный прямоугольник 8"/>
              <p:cNvSpPr/>
              <p:nvPr/>
            </p:nvSpPr>
            <p:spPr>
              <a:xfrm>
                <a:off x="3544179" y="1107100"/>
                <a:ext cx="90040" cy="318518"/>
              </a:xfrm>
              <a:prstGeom prst="roundRect">
                <a:avLst>
                  <a:gd name="adj" fmla="val 0"/>
                </a:avLst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cap="all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" name="Скругленный прямоугольник 6"/>
            <p:cNvSpPr/>
            <p:nvPr/>
          </p:nvSpPr>
          <p:spPr>
            <a:xfrm>
              <a:off x="3458424" y="1222217"/>
              <a:ext cx="5685576" cy="334977"/>
            </a:xfrm>
            <a:prstGeom prst="roundRect">
              <a:avLst>
                <a:gd name="adj" fmla="val 0"/>
              </a:avLst>
            </a:prstGeom>
            <a:solidFill>
              <a:srgbClr val="5D9C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600" b="1" cap="all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Сопровождение инвестиционных проектов</a:t>
              </a:r>
            </a:p>
          </p:txBody>
        </p:sp>
      </p:grpSp>
      <p:pic>
        <p:nvPicPr>
          <p:cNvPr id="2050" name="Picture 2" descr="Строительство объекта «Детский сад в пгт. Излучинск Нижневартовского района на 260 мест»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8669" y="3697229"/>
            <a:ext cx="3512986" cy="2283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408669" y="1873749"/>
            <a:ext cx="773533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 10 объектов образования на территории Ханты-Мансийского </a:t>
            </a:r>
          </a:p>
          <a:p>
            <a:pPr algn="ctr"/>
            <a:r>
              <a:rPr lang="ru-RU" sz="1200" b="1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автономного округа – Югры</a:t>
            </a:r>
            <a:endParaRPr lang="ru-RU" sz="1200" b="1" dirty="0">
              <a:solidFill>
                <a:srgbClr val="C55A1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500" b="1" dirty="0">
              <a:solidFill>
                <a:srgbClr val="C55A1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 smtClean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дошкольных образовательных </a:t>
            </a:r>
            <a:r>
              <a:rPr lang="ru-RU" sz="1200" b="1" dirty="0" smtClean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учреждений на 2330 мест и </a:t>
            </a:r>
            <a:r>
              <a:rPr lang="ru-RU" sz="1200" b="1" dirty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школа – детский </a:t>
            </a:r>
            <a:r>
              <a:rPr lang="ru-RU" sz="1200" b="1" dirty="0" smtClean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 на </a:t>
            </a:r>
            <a:r>
              <a:rPr lang="ru-RU" sz="1200" b="1" dirty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160 мест для учащихся, 53 для </a:t>
            </a:r>
            <a:r>
              <a:rPr lang="ru-RU" sz="1200" b="1" dirty="0" smtClean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дошкольников</a:t>
            </a:r>
          </a:p>
          <a:p>
            <a:endParaRPr lang="ru-RU" sz="500" b="1" dirty="0">
              <a:solidFill>
                <a:srgbClr val="0045B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Общая </a:t>
            </a:r>
            <a:r>
              <a:rPr lang="ru-RU" sz="1200" b="1" dirty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инвестиционная емкость – 3 775 </a:t>
            </a:r>
            <a:r>
              <a:rPr lang="ru-RU" sz="1200" b="1" dirty="0" err="1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</a:t>
            </a:r>
            <a:r>
              <a:rPr lang="ru-RU" sz="1200" b="1" dirty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 smtClean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созданных рабочих мест – 728</a:t>
            </a:r>
          </a:p>
          <a:p>
            <a:endParaRPr lang="ru-RU" sz="500" b="1" dirty="0" smtClean="0">
              <a:solidFill>
                <a:srgbClr val="0045B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отчисления в бюджеты </a:t>
            </a:r>
            <a:r>
              <a:rPr lang="ru-RU" sz="1200" b="1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всех </a:t>
            </a:r>
            <a:r>
              <a:rPr lang="ru-RU" sz="1200" b="1" dirty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уровней бюджетной системы всего за 6 лет составят </a:t>
            </a:r>
            <a:r>
              <a:rPr lang="ru-RU" sz="1200" b="1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1007 </a:t>
            </a:r>
            <a:r>
              <a:rPr lang="ru-RU" sz="1200" b="1" dirty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руб.</a:t>
            </a:r>
          </a:p>
          <a:p>
            <a:endParaRPr lang="ru-RU" sz="1200" b="1" dirty="0">
              <a:solidFill>
                <a:srgbClr val="0045B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Строительство объекта «Детский сад в пгт. Фёдоровский Сургутского района на 280 мест»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2362" y="3697229"/>
            <a:ext cx="3512988" cy="2283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5205" y="1931930"/>
            <a:ext cx="268247" cy="176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321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EE8EF-EC32-4DF1-B854-EBC3358036FE}" type="slidenum">
              <a:rPr lang="ru-RU" smtClean="0"/>
              <a:pPr/>
              <a:t>12</a:t>
            </a:fld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3224221" y="1246647"/>
            <a:ext cx="5919779" cy="334978"/>
            <a:chOff x="3224221" y="1222216"/>
            <a:chExt cx="5919779" cy="334978"/>
          </a:xfrm>
        </p:grpSpPr>
        <p:grpSp>
          <p:nvGrpSpPr>
            <p:cNvPr id="6" name="Группа 5"/>
            <p:cNvGrpSpPr/>
            <p:nvPr/>
          </p:nvGrpSpPr>
          <p:grpSpPr>
            <a:xfrm flipH="1">
              <a:off x="3224221" y="1222216"/>
              <a:ext cx="175596" cy="334976"/>
              <a:chOff x="3544179" y="1107100"/>
              <a:chExt cx="203834" cy="318518"/>
            </a:xfrm>
          </p:grpSpPr>
          <p:sp>
            <p:nvSpPr>
              <p:cNvPr id="8" name="Скругленный прямоугольник 7"/>
              <p:cNvSpPr/>
              <p:nvPr/>
            </p:nvSpPr>
            <p:spPr>
              <a:xfrm>
                <a:off x="3656496" y="1107100"/>
                <a:ext cx="91517" cy="318518"/>
              </a:xfrm>
              <a:prstGeom prst="roundRect">
                <a:avLst>
                  <a:gd name="adj" fmla="val 0"/>
                </a:avLst>
              </a:prstGeom>
              <a:solidFill>
                <a:srgbClr val="EB6C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cap="all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Скругленный прямоугольник 8"/>
              <p:cNvSpPr/>
              <p:nvPr/>
            </p:nvSpPr>
            <p:spPr>
              <a:xfrm>
                <a:off x="3544179" y="1107100"/>
                <a:ext cx="90040" cy="318518"/>
              </a:xfrm>
              <a:prstGeom prst="roundRect">
                <a:avLst>
                  <a:gd name="adj" fmla="val 0"/>
                </a:avLst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cap="all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" name="Скругленный прямоугольник 6"/>
            <p:cNvSpPr/>
            <p:nvPr/>
          </p:nvSpPr>
          <p:spPr>
            <a:xfrm>
              <a:off x="3458424" y="1222217"/>
              <a:ext cx="5685576" cy="334977"/>
            </a:xfrm>
            <a:prstGeom prst="roundRect">
              <a:avLst>
                <a:gd name="adj" fmla="val 0"/>
              </a:avLst>
            </a:prstGeom>
            <a:solidFill>
              <a:srgbClr val="5D9C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600" b="1" cap="all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Информационные ресурсы и базы данных</a:t>
              </a:r>
              <a:endParaRPr lang="ru-RU" sz="1600" b="1" cap="all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Скругленный прямоугольник 9"/>
          <p:cNvSpPr/>
          <p:nvPr/>
        </p:nvSpPr>
        <p:spPr>
          <a:xfrm>
            <a:off x="1504075" y="1959387"/>
            <a:ext cx="7133474" cy="414784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</a:pPr>
            <a:r>
              <a:rPr lang="ru-RU" sz="1200" b="1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2016 году осуществлялось техническое сопровождение (модернизация) информационных аналитических систем и баз данных</a:t>
            </a:r>
          </a:p>
          <a:p>
            <a:pPr algn="just">
              <a:lnSpc>
                <a:spcPct val="114000"/>
              </a:lnSpc>
            </a:pPr>
            <a:endParaRPr lang="ru-RU" sz="1200" dirty="0" smtClean="0">
              <a:solidFill>
                <a:schemeClr val="tx1"/>
              </a:solidFill>
            </a:endParaRPr>
          </a:p>
          <a:p>
            <a:pPr algn="just">
              <a:lnSpc>
                <a:spcPct val="114000"/>
              </a:lnSpc>
            </a:pPr>
            <a:endParaRPr lang="ru-RU" sz="1200" b="1" cap="al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1551536" y="1988586"/>
            <a:ext cx="4311839" cy="1812426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4000"/>
              </a:lnSpc>
            </a:pPr>
            <a:r>
              <a:rPr lang="ru-RU" sz="1200" b="1" dirty="0" smtClean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АИС «МОНИТОРИНГ ЮГРА» - информационная система мониторинга и анализа социально-экономического развития Ханты-Мансийского автономного округа – Югры, содержащая более 4,5 тысяч финансово-экономических показателей</a:t>
            </a:r>
          </a:p>
          <a:p>
            <a:pPr algn="just">
              <a:lnSpc>
                <a:spcPct val="114000"/>
              </a:lnSpc>
            </a:pPr>
            <a:endParaRPr lang="ru-RU" sz="1200" b="1" dirty="0" smtClean="0">
              <a:solidFill>
                <a:srgbClr val="0045B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2" name="Группа 31"/>
          <p:cNvGrpSpPr/>
          <p:nvPr/>
        </p:nvGrpSpPr>
        <p:grpSpPr>
          <a:xfrm>
            <a:off x="1302083" y="2291714"/>
            <a:ext cx="242525" cy="164914"/>
            <a:chOff x="1299022" y="3471699"/>
            <a:chExt cx="242525" cy="164914"/>
          </a:xfrm>
        </p:grpSpPr>
        <p:sp>
          <p:nvSpPr>
            <p:cNvPr id="33" name="Нашивка 32"/>
            <p:cNvSpPr/>
            <p:nvPr/>
          </p:nvSpPr>
          <p:spPr>
            <a:xfrm>
              <a:off x="1402896" y="3471699"/>
              <a:ext cx="138651" cy="164914"/>
            </a:xfrm>
            <a:prstGeom prst="chevron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cap="all" dirty="0">
                <a:solidFill>
                  <a:schemeClr val="tx1"/>
                </a:solidFill>
              </a:endParaRPr>
            </a:p>
          </p:txBody>
        </p:sp>
        <p:sp>
          <p:nvSpPr>
            <p:cNvPr id="34" name="Нашивка 33"/>
            <p:cNvSpPr/>
            <p:nvPr/>
          </p:nvSpPr>
          <p:spPr>
            <a:xfrm>
              <a:off x="1299022" y="3471699"/>
              <a:ext cx="138651" cy="164914"/>
            </a:xfrm>
            <a:prstGeom prst="chevron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cap="all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4514034" y="4797585"/>
            <a:ext cx="242525" cy="164914"/>
            <a:chOff x="1299022" y="3471699"/>
            <a:chExt cx="242525" cy="164914"/>
          </a:xfrm>
        </p:grpSpPr>
        <p:sp>
          <p:nvSpPr>
            <p:cNvPr id="36" name="Нашивка 35"/>
            <p:cNvSpPr/>
            <p:nvPr/>
          </p:nvSpPr>
          <p:spPr>
            <a:xfrm>
              <a:off x="1402896" y="3471699"/>
              <a:ext cx="138651" cy="164914"/>
            </a:xfrm>
            <a:prstGeom prst="chevron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cap="all" dirty="0">
                <a:solidFill>
                  <a:schemeClr val="tx1"/>
                </a:solidFill>
              </a:endParaRPr>
            </a:p>
          </p:txBody>
        </p:sp>
        <p:sp>
          <p:nvSpPr>
            <p:cNvPr id="37" name="Нашивка 36"/>
            <p:cNvSpPr/>
            <p:nvPr/>
          </p:nvSpPr>
          <p:spPr>
            <a:xfrm>
              <a:off x="1299022" y="3471699"/>
              <a:ext cx="138651" cy="164914"/>
            </a:xfrm>
            <a:prstGeom prst="chevron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cap="all" dirty="0">
                <a:solidFill>
                  <a:schemeClr val="tx1"/>
                </a:solidFill>
              </a:endParaRPr>
            </a:p>
          </p:txBody>
        </p:sp>
      </p:grpSp>
      <p:pic>
        <p:nvPicPr>
          <p:cNvPr id="42" name="Рисунок 4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70303" y="2197655"/>
            <a:ext cx="3117177" cy="2409095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02084" y="3402202"/>
            <a:ext cx="2906060" cy="2886698"/>
          </a:xfrm>
          <a:prstGeom prst="rect">
            <a:avLst/>
          </a:prstGeom>
        </p:spPr>
      </p:pic>
      <p:sp>
        <p:nvSpPr>
          <p:cNvPr id="20" name="Скругленный прямоугольник 19"/>
          <p:cNvSpPr/>
          <p:nvPr/>
        </p:nvSpPr>
        <p:spPr>
          <a:xfrm>
            <a:off x="4756559" y="4476474"/>
            <a:ext cx="4311839" cy="1812426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4000"/>
              </a:lnSpc>
            </a:pPr>
            <a:endParaRPr lang="ru-RU" sz="1200" b="1" dirty="0" smtClean="0">
              <a:solidFill>
                <a:srgbClr val="0045B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4000"/>
              </a:lnSpc>
            </a:pPr>
            <a:r>
              <a:rPr lang="ru-RU" sz="1200" b="1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 БУ «Региональный центр инвестиций» – современный информационный ресурс, представляющий инвестиционные возможности Югры и способствующий повышению его инвестиционной привлекательности в деловой среде, обеспечивает информационную поддержку инвесторов и бизнеса в сфере инвестиционной деятельности автономного округа</a:t>
            </a:r>
            <a:endParaRPr lang="ru-RU" sz="1200" b="1" dirty="0">
              <a:solidFill>
                <a:srgbClr val="C55A1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077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EE8EF-EC32-4DF1-B854-EBC3358036FE}" type="slidenum">
              <a:rPr lang="ru-RU" smtClean="0"/>
              <a:pPr/>
              <a:t>13</a:t>
            </a:fld>
            <a:endParaRPr lang="ru-RU" dirty="0"/>
          </a:p>
        </p:txBody>
      </p:sp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955380"/>
              </p:ext>
            </p:extLst>
          </p:nvPr>
        </p:nvGraphicFramePr>
        <p:xfrm>
          <a:off x="1214148" y="2202925"/>
          <a:ext cx="7365708" cy="32175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4" name="Группа 13"/>
          <p:cNvGrpSpPr/>
          <p:nvPr/>
        </p:nvGrpSpPr>
        <p:grpSpPr>
          <a:xfrm>
            <a:off x="1309026" y="1786395"/>
            <a:ext cx="7270830" cy="517350"/>
            <a:chOff x="1646706" y="5888421"/>
            <a:chExt cx="7270830" cy="517350"/>
          </a:xfrm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1934451" y="5990987"/>
              <a:ext cx="6983085" cy="414784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14000"/>
                </a:lnSpc>
              </a:pPr>
              <a:r>
                <a:rPr lang="ru-RU" sz="1400" b="1" dirty="0" smtClean="0">
                  <a:solidFill>
                    <a:srgbClr val="0045B4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2016 году потребность в информационных ресурсах, содержащих финансовые и социально-экономические показатели возросла в 5,7 раза</a:t>
              </a:r>
            </a:p>
            <a:p>
              <a:pPr algn="just">
                <a:lnSpc>
                  <a:spcPct val="114000"/>
                </a:lnSpc>
              </a:pPr>
              <a:endParaRPr lang="ru-RU" sz="1400" b="1" cap="all" dirty="0">
                <a:solidFill>
                  <a:srgbClr val="EB6C15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6" name="Группа 15"/>
            <p:cNvGrpSpPr/>
            <p:nvPr/>
          </p:nvGrpSpPr>
          <p:grpSpPr>
            <a:xfrm>
              <a:off x="1646706" y="5888421"/>
              <a:ext cx="253370" cy="244443"/>
              <a:chOff x="1763988" y="6293500"/>
              <a:chExt cx="253370" cy="244443"/>
            </a:xfrm>
          </p:grpSpPr>
          <p:sp>
            <p:nvSpPr>
              <p:cNvPr id="17" name="Нашивка 16"/>
              <p:cNvSpPr/>
              <p:nvPr/>
            </p:nvSpPr>
            <p:spPr>
              <a:xfrm>
                <a:off x="1872505" y="6293500"/>
                <a:ext cx="144853" cy="244443"/>
              </a:xfrm>
              <a:prstGeom prst="chevron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sz="1200" b="1" cap="all" dirty="0">
                  <a:solidFill>
                    <a:srgbClr val="EB6C15"/>
                  </a:solidFill>
                </a:endParaRPr>
              </a:p>
            </p:txBody>
          </p:sp>
          <p:sp>
            <p:nvSpPr>
              <p:cNvPr id="18" name="Нашивка 17"/>
              <p:cNvSpPr/>
              <p:nvPr/>
            </p:nvSpPr>
            <p:spPr>
              <a:xfrm>
                <a:off x="1763988" y="6293500"/>
                <a:ext cx="144853" cy="244443"/>
              </a:xfrm>
              <a:prstGeom prst="chevron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sz="1200" b="1" cap="all" dirty="0">
                  <a:solidFill>
                    <a:srgbClr val="EB6C15"/>
                  </a:solidFill>
                </a:endParaRPr>
              </a:p>
            </p:txBody>
          </p:sp>
        </p:grpSp>
      </p:grpSp>
      <p:grpSp>
        <p:nvGrpSpPr>
          <p:cNvPr id="19" name="Группа 18"/>
          <p:cNvGrpSpPr/>
          <p:nvPr/>
        </p:nvGrpSpPr>
        <p:grpSpPr>
          <a:xfrm>
            <a:off x="1282843" y="5654681"/>
            <a:ext cx="7448951" cy="616785"/>
            <a:chOff x="1439628" y="1091016"/>
            <a:chExt cx="7448951" cy="616785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1755105" y="1293017"/>
              <a:ext cx="7133474" cy="414784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14000"/>
                </a:lnSpc>
              </a:pPr>
              <a:r>
                <a:rPr lang="ru-RU" sz="1200" b="1" dirty="0" smtClean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Основные пользователи АИС «Мониторинг </a:t>
              </a:r>
              <a:r>
                <a:rPr lang="ru-RU" sz="1200" b="1" dirty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Ю</a:t>
              </a:r>
              <a:r>
                <a:rPr lang="ru-RU" sz="1200" b="1" dirty="0" smtClean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гра» – исполнительные органы государственной власти, органы местного самоуправления автономного округа, предприятия, </a:t>
              </a:r>
              <a:r>
                <a:rPr lang="ru-RU" sz="1200" b="1" dirty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учреждения </a:t>
              </a:r>
              <a:r>
                <a:rPr lang="ru-RU" sz="1200" b="1" dirty="0" smtClean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 население автономного округа</a:t>
              </a:r>
              <a:endParaRPr lang="ru-RU" sz="1200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>
                <a:lnSpc>
                  <a:spcPct val="114000"/>
                </a:lnSpc>
              </a:pPr>
              <a:endPara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Нашивка 20"/>
            <p:cNvSpPr/>
            <p:nvPr/>
          </p:nvSpPr>
          <p:spPr>
            <a:xfrm>
              <a:off x="1589725" y="1091017"/>
              <a:ext cx="171036" cy="244443"/>
            </a:xfrm>
            <a:prstGeom prst="chevron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Нашивка 21"/>
            <p:cNvSpPr/>
            <p:nvPr/>
          </p:nvSpPr>
          <p:spPr>
            <a:xfrm>
              <a:off x="1439628" y="1091016"/>
              <a:ext cx="171036" cy="244443"/>
            </a:xfrm>
            <a:prstGeom prst="chevron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3224221" y="1348965"/>
            <a:ext cx="5919779" cy="334978"/>
            <a:chOff x="3224221" y="1222216"/>
            <a:chExt cx="5919779" cy="334978"/>
          </a:xfrm>
        </p:grpSpPr>
        <p:grpSp>
          <p:nvGrpSpPr>
            <p:cNvPr id="24" name="Группа 23"/>
            <p:cNvGrpSpPr/>
            <p:nvPr/>
          </p:nvGrpSpPr>
          <p:grpSpPr>
            <a:xfrm flipH="1">
              <a:off x="3224221" y="1222216"/>
              <a:ext cx="175596" cy="334976"/>
              <a:chOff x="3544179" y="1107100"/>
              <a:chExt cx="203834" cy="318518"/>
            </a:xfrm>
          </p:grpSpPr>
          <p:sp>
            <p:nvSpPr>
              <p:cNvPr id="26" name="Скругленный прямоугольник 25"/>
              <p:cNvSpPr/>
              <p:nvPr/>
            </p:nvSpPr>
            <p:spPr>
              <a:xfrm>
                <a:off x="3656496" y="1107100"/>
                <a:ext cx="91517" cy="318518"/>
              </a:xfrm>
              <a:prstGeom prst="roundRect">
                <a:avLst>
                  <a:gd name="adj" fmla="val 0"/>
                </a:avLst>
              </a:prstGeom>
              <a:solidFill>
                <a:srgbClr val="EB6C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cap="all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Скругленный прямоугольник 26"/>
              <p:cNvSpPr/>
              <p:nvPr/>
            </p:nvSpPr>
            <p:spPr>
              <a:xfrm>
                <a:off x="3544179" y="1107100"/>
                <a:ext cx="90040" cy="318518"/>
              </a:xfrm>
              <a:prstGeom prst="roundRect">
                <a:avLst>
                  <a:gd name="adj" fmla="val 0"/>
                </a:avLst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cap="all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5" name="Скругленный прямоугольник 24"/>
            <p:cNvSpPr/>
            <p:nvPr/>
          </p:nvSpPr>
          <p:spPr>
            <a:xfrm>
              <a:off x="3458424" y="1222217"/>
              <a:ext cx="5685576" cy="334977"/>
            </a:xfrm>
            <a:prstGeom prst="roundRect">
              <a:avLst>
                <a:gd name="adj" fmla="val 0"/>
              </a:avLst>
            </a:prstGeom>
            <a:solidFill>
              <a:srgbClr val="5D9C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600" b="1" cap="all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Информационные ресурсы и базы данных</a:t>
              </a:r>
              <a:endParaRPr lang="ru-RU" sz="1600" b="1" cap="all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6405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EE8EF-EC32-4DF1-B854-EBC3358036FE}" type="slidenum">
              <a:rPr lang="ru-RU" smtClean="0"/>
              <a:pPr/>
              <a:t>14</a:t>
            </a:fld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3224221" y="1348965"/>
            <a:ext cx="5919779" cy="334978"/>
            <a:chOff x="3224221" y="1222216"/>
            <a:chExt cx="5919779" cy="334978"/>
          </a:xfrm>
        </p:grpSpPr>
        <p:grpSp>
          <p:nvGrpSpPr>
            <p:cNvPr id="6" name="Группа 5"/>
            <p:cNvGrpSpPr/>
            <p:nvPr/>
          </p:nvGrpSpPr>
          <p:grpSpPr>
            <a:xfrm flipH="1">
              <a:off x="3224221" y="1222216"/>
              <a:ext cx="175596" cy="334976"/>
              <a:chOff x="3544179" y="1107100"/>
              <a:chExt cx="203834" cy="318518"/>
            </a:xfrm>
          </p:grpSpPr>
          <p:sp>
            <p:nvSpPr>
              <p:cNvPr id="8" name="Скругленный прямоугольник 7"/>
              <p:cNvSpPr/>
              <p:nvPr/>
            </p:nvSpPr>
            <p:spPr>
              <a:xfrm>
                <a:off x="3656496" y="1107100"/>
                <a:ext cx="91517" cy="318518"/>
              </a:xfrm>
              <a:prstGeom prst="roundRect">
                <a:avLst>
                  <a:gd name="adj" fmla="val 0"/>
                </a:avLst>
              </a:prstGeom>
              <a:solidFill>
                <a:srgbClr val="EB6C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cap="all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Скругленный прямоугольник 8"/>
              <p:cNvSpPr/>
              <p:nvPr/>
            </p:nvSpPr>
            <p:spPr>
              <a:xfrm>
                <a:off x="3544179" y="1107100"/>
                <a:ext cx="90040" cy="318518"/>
              </a:xfrm>
              <a:prstGeom prst="roundRect">
                <a:avLst>
                  <a:gd name="adj" fmla="val 0"/>
                </a:avLst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cap="all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" name="Скругленный прямоугольник 6"/>
            <p:cNvSpPr/>
            <p:nvPr/>
          </p:nvSpPr>
          <p:spPr>
            <a:xfrm>
              <a:off x="3458424" y="1222217"/>
              <a:ext cx="5685576" cy="334977"/>
            </a:xfrm>
            <a:prstGeom prst="roundRect">
              <a:avLst>
                <a:gd name="adj" fmla="val 0"/>
              </a:avLst>
            </a:prstGeom>
            <a:solidFill>
              <a:srgbClr val="5D9C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600" b="1" cap="all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Информационные ресурсы и базы данных</a:t>
              </a:r>
              <a:endParaRPr lang="ru-RU" sz="1600" b="1" cap="all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1309026" y="1786395"/>
            <a:ext cx="7295543" cy="517350"/>
            <a:chOff x="1646706" y="5888421"/>
            <a:chExt cx="7295543" cy="517350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1959164" y="5990987"/>
              <a:ext cx="6983085" cy="414784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14000"/>
                </a:lnSpc>
              </a:pPr>
              <a:r>
                <a:rPr lang="ru-RU" sz="1400" b="1" dirty="0" smtClean="0">
                  <a:solidFill>
                    <a:srgbClr val="0045B4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2016 году осуществлялась информационная поддержка субъектов малого и среднего предпринимательства</a:t>
              </a:r>
            </a:p>
            <a:p>
              <a:pPr algn="just">
                <a:lnSpc>
                  <a:spcPct val="114000"/>
                </a:lnSpc>
              </a:pPr>
              <a:endParaRPr lang="ru-RU" sz="1400" b="1" cap="all" dirty="0">
                <a:solidFill>
                  <a:srgbClr val="EB6C15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5" name="Группа 14"/>
            <p:cNvGrpSpPr/>
            <p:nvPr/>
          </p:nvGrpSpPr>
          <p:grpSpPr>
            <a:xfrm>
              <a:off x="1646706" y="5888421"/>
              <a:ext cx="253370" cy="244443"/>
              <a:chOff x="1763988" y="6293500"/>
              <a:chExt cx="253370" cy="244443"/>
            </a:xfrm>
          </p:grpSpPr>
          <p:sp>
            <p:nvSpPr>
              <p:cNvPr id="16" name="Нашивка 15"/>
              <p:cNvSpPr/>
              <p:nvPr/>
            </p:nvSpPr>
            <p:spPr>
              <a:xfrm>
                <a:off x="1872505" y="6293500"/>
                <a:ext cx="144853" cy="244443"/>
              </a:xfrm>
              <a:prstGeom prst="chevron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sz="1200" b="1" cap="all" dirty="0">
                  <a:solidFill>
                    <a:srgbClr val="EB6C15"/>
                  </a:solidFill>
                </a:endParaRPr>
              </a:p>
            </p:txBody>
          </p:sp>
          <p:sp>
            <p:nvSpPr>
              <p:cNvPr id="17" name="Нашивка 16"/>
              <p:cNvSpPr/>
              <p:nvPr/>
            </p:nvSpPr>
            <p:spPr>
              <a:xfrm>
                <a:off x="1763988" y="6293500"/>
                <a:ext cx="144853" cy="244443"/>
              </a:xfrm>
              <a:prstGeom prst="chevron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sz="1200" b="1" cap="all" dirty="0">
                  <a:solidFill>
                    <a:srgbClr val="EB6C15"/>
                  </a:solidFill>
                </a:endParaRPr>
              </a:p>
            </p:txBody>
          </p:sp>
        </p:grpSp>
      </p:grpSp>
      <p:graphicFrame>
        <p:nvGraphicFramePr>
          <p:cNvPr id="18" name="Диаграмма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0527810"/>
              </p:ext>
            </p:extLst>
          </p:nvPr>
        </p:nvGraphicFramePr>
        <p:xfrm>
          <a:off x="1381452" y="2235857"/>
          <a:ext cx="7358894" cy="3687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694928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EE8EF-EC32-4DF1-B854-EBC3358036FE}" type="slidenum">
              <a:rPr lang="ru-RU" smtClean="0"/>
              <a:pPr/>
              <a:t>15</a:t>
            </a:fld>
            <a:endParaRPr lang="ru-RU" dirty="0"/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75044032"/>
              </p:ext>
            </p:extLst>
          </p:nvPr>
        </p:nvGraphicFramePr>
        <p:xfrm>
          <a:off x="1373018" y="2416296"/>
          <a:ext cx="7400083" cy="34022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6" name="Группа 5"/>
          <p:cNvGrpSpPr/>
          <p:nvPr/>
        </p:nvGrpSpPr>
        <p:grpSpPr>
          <a:xfrm>
            <a:off x="3224221" y="1348965"/>
            <a:ext cx="5919779" cy="334978"/>
            <a:chOff x="3224221" y="1222216"/>
            <a:chExt cx="5919779" cy="334978"/>
          </a:xfrm>
        </p:grpSpPr>
        <p:grpSp>
          <p:nvGrpSpPr>
            <p:cNvPr id="7" name="Группа 6"/>
            <p:cNvGrpSpPr/>
            <p:nvPr/>
          </p:nvGrpSpPr>
          <p:grpSpPr>
            <a:xfrm flipH="1">
              <a:off x="3224221" y="1222216"/>
              <a:ext cx="175596" cy="334976"/>
              <a:chOff x="3544179" y="1107100"/>
              <a:chExt cx="203834" cy="318518"/>
            </a:xfrm>
          </p:grpSpPr>
          <p:sp>
            <p:nvSpPr>
              <p:cNvPr id="9" name="Скругленный прямоугольник 8"/>
              <p:cNvSpPr/>
              <p:nvPr/>
            </p:nvSpPr>
            <p:spPr>
              <a:xfrm>
                <a:off x="3656496" y="1107100"/>
                <a:ext cx="91517" cy="318518"/>
              </a:xfrm>
              <a:prstGeom prst="roundRect">
                <a:avLst>
                  <a:gd name="adj" fmla="val 0"/>
                </a:avLst>
              </a:prstGeom>
              <a:solidFill>
                <a:srgbClr val="EB6C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cap="all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" name="Скругленный прямоугольник 9"/>
              <p:cNvSpPr/>
              <p:nvPr/>
            </p:nvSpPr>
            <p:spPr>
              <a:xfrm>
                <a:off x="3544179" y="1107100"/>
                <a:ext cx="90040" cy="318518"/>
              </a:xfrm>
              <a:prstGeom prst="roundRect">
                <a:avLst>
                  <a:gd name="adj" fmla="val 0"/>
                </a:avLst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cap="all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8" name="Скругленный прямоугольник 7"/>
            <p:cNvSpPr/>
            <p:nvPr/>
          </p:nvSpPr>
          <p:spPr>
            <a:xfrm>
              <a:off x="3458424" y="1222217"/>
              <a:ext cx="5685576" cy="334977"/>
            </a:xfrm>
            <a:prstGeom prst="roundRect">
              <a:avLst>
                <a:gd name="adj" fmla="val 0"/>
              </a:avLst>
            </a:prstGeom>
            <a:solidFill>
              <a:srgbClr val="5D9C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600" b="1" cap="all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Информационные ресурсы и базы данных</a:t>
              </a:r>
              <a:endParaRPr lang="ru-RU" sz="1600" b="1" cap="all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1328148" y="1854316"/>
            <a:ext cx="7236453" cy="604638"/>
            <a:chOff x="1731704" y="5431326"/>
            <a:chExt cx="7236453" cy="604638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1985072" y="5621180"/>
              <a:ext cx="6983085" cy="414784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14000"/>
                </a:lnSpc>
              </a:pPr>
              <a:r>
                <a:rPr lang="ru-RU" sz="1400" b="1" dirty="0" smtClean="0">
                  <a:solidFill>
                    <a:srgbClr val="0045B4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 </a:t>
              </a:r>
              <a:r>
                <a:rPr lang="ru-RU" sz="1400" b="1" dirty="0">
                  <a:solidFill>
                    <a:srgbClr val="0045B4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сайте учреждения публикуется </a:t>
              </a:r>
              <a:r>
                <a:rPr lang="ru-RU" sz="1400" b="1" dirty="0" smtClean="0">
                  <a:solidFill>
                    <a:srgbClr val="0045B4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актуальная информация </a:t>
              </a:r>
              <a:r>
                <a:rPr lang="ru-RU" sz="1400" b="1" dirty="0">
                  <a:solidFill>
                    <a:srgbClr val="0045B4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сфере социально-экономического </a:t>
              </a:r>
              <a:r>
                <a:rPr lang="ru-RU" sz="1400" b="1" dirty="0" smtClean="0">
                  <a:solidFill>
                    <a:srgbClr val="0045B4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развития Югры, об инвестиционных возможностях, проектах, нормативно-правовая база</a:t>
              </a:r>
            </a:p>
            <a:p>
              <a:pPr algn="just">
                <a:lnSpc>
                  <a:spcPct val="114000"/>
                </a:lnSpc>
              </a:pPr>
              <a:endParaRPr lang="ru-RU" sz="1400" b="1" cap="all" dirty="0">
                <a:solidFill>
                  <a:srgbClr val="EB6C15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3" name="Группа 12"/>
            <p:cNvGrpSpPr/>
            <p:nvPr/>
          </p:nvGrpSpPr>
          <p:grpSpPr>
            <a:xfrm>
              <a:off x="1731704" y="5431326"/>
              <a:ext cx="253370" cy="244443"/>
              <a:chOff x="1848986" y="5836405"/>
              <a:chExt cx="253370" cy="244443"/>
            </a:xfrm>
          </p:grpSpPr>
          <p:sp>
            <p:nvSpPr>
              <p:cNvPr id="14" name="Нашивка 13"/>
              <p:cNvSpPr/>
              <p:nvPr/>
            </p:nvSpPr>
            <p:spPr>
              <a:xfrm>
                <a:off x="1957503" y="5836405"/>
                <a:ext cx="144853" cy="244443"/>
              </a:xfrm>
              <a:prstGeom prst="chevron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sz="1200" b="1" cap="all" dirty="0">
                  <a:solidFill>
                    <a:srgbClr val="EB6C15"/>
                  </a:solidFill>
                </a:endParaRPr>
              </a:p>
            </p:txBody>
          </p:sp>
          <p:sp>
            <p:nvSpPr>
              <p:cNvPr id="15" name="Нашивка 14"/>
              <p:cNvSpPr/>
              <p:nvPr/>
            </p:nvSpPr>
            <p:spPr>
              <a:xfrm>
                <a:off x="1848986" y="5836405"/>
                <a:ext cx="144853" cy="244443"/>
              </a:xfrm>
              <a:prstGeom prst="chevron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sz="1200" b="1" cap="all" dirty="0">
                  <a:solidFill>
                    <a:srgbClr val="EB6C15"/>
                  </a:solidFill>
                </a:endParaRPr>
              </a:p>
            </p:txBody>
          </p:sp>
        </p:grpSp>
      </p:grpSp>
      <p:grpSp>
        <p:nvGrpSpPr>
          <p:cNvPr id="20" name="Группа 19"/>
          <p:cNvGrpSpPr/>
          <p:nvPr/>
        </p:nvGrpSpPr>
        <p:grpSpPr>
          <a:xfrm>
            <a:off x="1282843" y="5767363"/>
            <a:ext cx="7490258" cy="771550"/>
            <a:chOff x="1439628" y="1091016"/>
            <a:chExt cx="7490258" cy="771550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1796412" y="1447782"/>
              <a:ext cx="7133474" cy="414784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14000"/>
                </a:lnSpc>
              </a:pPr>
              <a:r>
                <a:rPr lang="ru-RU" sz="1200" b="1" dirty="0" smtClean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Своевременное размещение информации об инвестиционных возможностях, изменениях нормативно-правовых актов </a:t>
              </a:r>
              <a:r>
                <a:rPr lang="ru-RU" sz="1200" b="1" dirty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помогает снизить риски для бизнеса, позволяет ориентироваться в изменяющихся условиях и способствует повышению инвестиционной привлекательности автономного округа</a:t>
              </a:r>
            </a:p>
            <a:p>
              <a:pPr algn="just">
                <a:lnSpc>
                  <a:spcPct val="114000"/>
                </a:lnSpc>
              </a:pPr>
              <a:endParaRPr lang="ru-RU" sz="1200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>
                <a:lnSpc>
                  <a:spcPct val="114000"/>
                </a:lnSpc>
              </a:pPr>
              <a:endPara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Нашивка 21"/>
            <p:cNvSpPr/>
            <p:nvPr/>
          </p:nvSpPr>
          <p:spPr>
            <a:xfrm>
              <a:off x="1589725" y="1091017"/>
              <a:ext cx="171036" cy="244443"/>
            </a:xfrm>
            <a:prstGeom prst="chevron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Нашивка 22"/>
            <p:cNvSpPr/>
            <p:nvPr/>
          </p:nvSpPr>
          <p:spPr>
            <a:xfrm>
              <a:off x="1439628" y="1091016"/>
              <a:ext cx="171036" cy="244443"/>
            </a:xfrm>
            <a:prstGeom prst="chevron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29715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EE8EF-EC32-4DF1-B854-EBC3358036FE}" type="slidenum">
              <a:rPr lang="ru-RU" smtClean="0"/>
              <a:pPr/>
              <a:t>16</a:t>
            </a:fld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3224221" y="1348965"/>
            <a:ext cx="5919779" cy="334978"/>
            <a:chOff x="3224221" y="1222216"/>
            <a:chExt cx="5919779" cy="334978"/>
          </a:xfrm>
        </p:grpSpPr>
        <p:grpSp>
          <p:nvGrpSpPr>
            <p:cNvPr id="6" name="Группа 5"/>
            <p:cNvGrpSpPr/>
            <p:nvPr/>
          </p:nvGrpSpPr>
          <p:grpSpPr>
            <a:xfrm flipH="1">
              <a:off x="3224221" y="1222216"/>
              <a:ext cx="175596" cy="334976"/>
              <a:chOff x="3544179" y="1107100"/>
              <a:chExt cx="203834" cy="318518"/>
            </a:xfrm>
          </p:grpSpPr>
          <p:sp>
            <p:nvSpPr>
              <p:cNvPr id="8" name="Скругленный прямоугольник 7"/>
              <p:cNvSpPr/>
              <p:nvPr/>
            </p:nvSpPr>
            <p:spPr>
              <a:xfrm>
                <a:off x="3656496" y="1107100"/>
                <a:ext cx="91517" cy="318518"/>
              </a:xfrm>
              <a:prstGeom prst="roundRect">
                <a:avLst>
                  <a:gd name="adj" fmla="val 0"/>
                </a:avLst>
              </a:prstGeom>
              <a:solidFill>
                <a:srgbClr val="EB6C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cap="all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Скругленный прямоугольник 8"/>
              <p:cNvSpPr/>
              <p:nvPr/>
            </p:nvSpPr>
            <p:spPr>
              <a:xfrm>
                <a:off x="3544179" y="1107100"/>
                <a:ext cx="90040" cy="318518"/>
              </a:xfrm>
              <a:prstGeom prst="roundRect">
                <a:avLst>
                  <a:gd name="adj" fmla="val 0"/>
                </a:avLst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cap="all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" name="Скругленный прямоугольник 6"/>
            <p:cNvSpPr/>
            <p:nvPr/>
          </p:nvSpPr>
          <p:spPr>
            <a:xfrm>
              <a:off x="3458424" y="1222217"/>
              <a:ext cx="5685576" cy="334977"/>
            </a:xfrm>
            <a:prstGeom prst="roundRect">
              <a:avLst>
                <a:gd name="adj" fmla="val 0"/>
              </a:avLst>
            </a:prstGeom>
            <a:solidFill>
              <a:srgbClr val="5D9C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600" b="1" cap="all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Наши партнеры</a:t>
              </a:r>
              <a:endParaRPr lang="ru-RU" sz="1600" b="1" cap="all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Скругленный прямоугольник 9"/>
          <p:cNvSpPr/>
          <p:nvPr/>
        </p:nvSpPr>
        <p:spPr>
          <a:xfrm>
            <a:off x="1409727" y="1835964"/>
            <a:ext cx="7344973" cy="414784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</a:pPr>
            <a:r>
              <a:rPr lang="ru-RU" sz="1400" b="1" cap="all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благодарственные письма инициаторов проектов</a:t>
            </a:r>
            <a:endParaRPr lang="ru-RU" sz="1400" b="1" cap="all" dirty="0">
              <a:solidFill>
                <a:srgbClr val="C55A1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09481" y="2402774"/>
            <a:ext cx="6355364" cy="424466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5004" y="2449097"/>
            <a:ext cx="375293" cy="250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958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EE8EF-EC32-4DF1-B854-EBC3358036FE}" type="slidenum">
              <a:rPr lang="ru-RU" smtClean="0"/>
              <a:pPr/>
              <a:t>17</a:t>
            </a:fld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3224221" y="1348965"/>
            <a:ext cx="5919779" cy="334978"/>
            <a:chOff x="3224221" y="1222216"/>
            <a:chExt cx="5919779" cy="334978"/>
          </a:xfrm>
        </p:grpSpPr>
        <p:grpSp>
          <p:nvGrpSpPr>
            <p:cNvPr id="6" name="Группа 5"/>
            <p:cNvGrpSpPr/>
            <p:nvPr/>
          </p:nvGrpSpPr>
          <p:grpSpPr>
            <a:xfrm flipH="1">
              <a:off x="3224221" y="1222216"/>
              <a:ext cx="175596" cy="334976"/>
              <a:chOff x="3544179" y="1107100"/>
              <a:chExt cx="203834" cy="318518"/>
            </a:xfrm>
          </p:grpSpPr>
          <p:sp>
            <p:nvSpPr>
              <p:cNvPr id="8" name="Скругленный прямоугольник 7"/>
              <p:cNvSpPr/>
              <p:nvPr/>
            </p:nvSpPr>
            <p:spPr>
              <a:xfrm>
                <a:off x="3656496" y="1107100"/>
                <a:ext cx="91517" cy="318518"/>
              </a:xfrm>
              <a:prstGeom prst="roundRect">
                <a:avLst>
                  <a:gd name="adj" fmla="val 0"/>
                </a:avLst>
              </a:prstGeom>
              <a:solidFill>
                <a:srgbClr val="EB6C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cap="all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Скругленный прямоугольник 8"/>
              <p:cNvSpPr/>
              <p:nvPr/>
            </p:nvSpPr>
            <p:spPr>
              <a:xfrm>
                <a:off x="3544179" y="1107100"/>
                <a:ext cx="90040" cy="318518"/>
              </a:xfrm>
              <a:prstGeom prst="roundRect">
                <a:avLst>
                  <a:gd name="adj" fmla="val 0"/>
                </a:avLst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cap="all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" name="Скругленный прямоугольник 6"/>
            <p:cNvSpPr/>
            <p:nvPr/>
          </p:nvSpPr>
          <p:spPr>
            <a:xfrm>
              <a:off x="3458424" y="1222217"/>
              <a:ext cx="5685576" cy="334977"/>
            </a:xfrm>
            <a:prstGeom prst="roundRect">
              <a:avLst>
                <a:gd name="adj" fmla="val 0"/>
              </a:avLst>
            </a:prstGeom>
            <a:solidFill>
              <a:srgbClr val="5D9C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600" b="1" cap="all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НАШИ ПАРТНЕРЫ</a:t>
              </a:r>
              <a:endParaRPr lang="ru-RU" sz="1600" b="1" cap="all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1" name="Скругленный прямоугольник 10"/>
          <p:cNvSpPr/>
          <p:nvPr/>
        </p:nvSpPr>
        <p:spPr>
          <a:xfrm>
            <a:off x="1594298" y="3741618"/>
            <a:ext cx="3568842" cy="2115173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4000"/>
              </a:lnSpc>
            </a:pPr>
            <a:endParaRPr lang="ru-RU" sz="1000" b="1" cap="all" dirty="0" smtClean="0">
              <a:solidFill>
                <a:srgbClr val="EE803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</a:pPr>
            <a:r>
              <a:rPr lang="ru-RU" sz="11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исполнительными органами государственной власти, </a:t>
            </a:r>
            <a:r>
              <a:rPr lang="ru-RU" sz="11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 органами местного самоуправления автономного округа об обмене информацией</a:t>
            </a:r>
          </a:p>
          <a:p>
            <a:pPr>
              <a:lnSpc>
                <a:spcPct val="114000"/>
              </a:lnSpc>
            </a:pPr>
            <a:r>
              <a:rPr lang="ru-RU" sz="1100" b="1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Территориальными органами </a:t>
            </a:r>
            <a:r>
              <a:rPr lang="ru-RU" sz="1100" b="1" dirty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Федеральной службы государственной статистики об оказании услуг по предоставлению статистической информации</a:t>
            </a:r>
          </a:p>
          <a:p>
            <a:pPr>
              <a:lnSpc>
                <a:spcPct val="114000"/>
              </a:lnSpc>
            </a:pPr>
            <a:r>
              <a:rPr lang="ru-RU" sz="11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ОГБУ </a:t>
            </a:r>
            <a:r>
              <a:rPr lang="ru-RU" sz="11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«Агентство по инвестициям и стратегическим проектам», </a:t>
            </a:r>
            <a:r>
              <a:rPr lang="ru-RU" sz="11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«Центр </a:t>
            </a:r>
            <a:r>
              <a:rPr lang="ru-RU" sz="11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экономических разработок </a:t>
            </a:r>
            <a:r>
              <a:rPr lang="ru-RU" sz="11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«Бизнес-Элит</a:t>
            </a:r>
            <a:r>
              <a:rPr lang="ru-RU" sz="11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НО ФОНД </a:t>
            </a:r>
            <a:r>
              <a:rPr lang="ru-RU" sz="11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</a:t>
            </a:r>
            <a:r>
              <a:rPr lang="ru-RU" sz="11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поддержки экспорта </a:t>
            </a:r>
            <a:r>
              <a:rPr lang="ru-RU" sz="11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Югры</a:t>
            </a:r>
            <a:r>
              <a:rPr lang="ru-RU" sz="11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ООО </a:t>
            </a:r>
            <a:r>
              <a:rPr lang="ru-RU" sz="11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«Управляющая </a:t>
            </a:r>
            <a:r>
              <a:rPr lang="ru-RU" sz="11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компания </a:t>
            </a:r>
            <a:r>
              <a:rPr lang="ru-RU" sz="11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РФПИ», </a:t>
            </a:r>
            <a:r>
              <a:rPr lang="ru-RU" sz="11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</a:t>
            </a:r>
            <a:r>
              <a:rPr lang="ru-RU" sz="11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</a:t>
            </a:r>
            <a:r>
              <a:rPr lang="ru-RU" sz="11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строительного консультирования»  об информационном взаимодействии, направленное на создание условий для развития инвестиционной деятельности на территории </a:t>
            </a:r>
            <a:r>
              <a:rPr lang="ru-RU" sz="11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Югры</a:t>
            </a:r>
            <a:endParaRPr lang="ru-RU" sz="11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4000"/>
              </a:lnSpc>
            </a:pPr>
            <a:r>
              <a:rPr lang="ru-RU" sz="1100" b="1" dirty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финансовыми организациями (лизинговые компании, банки) в целях расширения доступа субъектов инвестиционной деятельности к кредитным и финансовым ресурсам при реализации инвестиционных проектов, развития в </a:t>
            </a:r>
            <a:r>
              <a:rPr lang="ru-RU" sz="1100" b="1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Югре </a:t>
            </a:r>
            <a:r>
              <a:rPr lang="ru-RU" sz="1100" b="1" dirty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лизинговых отношений</a:t>
            </a:r>
          </a:p>
          <a:p>
            <a:pPr algn="just">
              <a:lnSpc>
                <a:spcPct val="114000"/>
              </a:lnSpc>
            </a:pPr>
            <a:endParaRPr lang="ru-RU" sz="11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4000"/>
              </a:lnSpc>
            </a:pPr>
            <a:endParaRPr lang="ru-RU" sz="900" b="1" cap="all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just">
              <a:lnSpc>
                <a:spcPct val="114000"/>
              </a:lnSpc>
              <a:buFontTx/>
              <a:buChar char="-"/>
            </a:pPr>
            <a:endParaRPr lang="ru-RU" sz="900" b="1" cap="all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4000"/>
              </a:lnSpc>
            </a:pPr>
            <a:endParaRPr lang="ru-RU" sz="900" b="1" cap="all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4000"/>
              </a:lnSpc>
            </a:pPr>
            <a:endParaRPr lang="ru-RU" sz="900" b="1" cap="al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08092" y="1728583"/>
            <a:ext cx="7612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 «Региональный центр инвестиций» заключены соглашения о сотрудничестве</a:t>
            </a:r>
            <a:endParaRPr lang="ru-RU" sz="1400" dirty="0">
              <a:solidFill>
                <a:srgbClr val="C55A11"/>
              </a:solidFill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1369161" y="3744799"/>
            <a:ext cx="242525" cy="164914"/>
            <a:chOff x="1299022" y="3471699"/>
            <a:chExt cx="242525" cy="164914"/>
          </a:xfrm>
        </p:grpSpPr>
        <p:sp>
          <p:nvSpPr>
            <p:cNvPr id="15" name="Нашивка 14"/>
            <p:cNvSpPr/>
            <p:nvPr/>
          </p:nvSpPr>
          <p:spPr>
            <a:xfrm>
              <a:off x="1402896" y="3471699"/>
              <a:ext cx="138651" cy="164914"/>
            </a:xfrm>
            <a:prstGeom prst="chevron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cap="all" dirty="0">
                <a:solidFill>
                  <a:schemeClr val="tx1"/>
                </a:solidFill>
              </a:endParaRPr>
            </a:p>
          </p:txBody>
        </p:sp>
        <p:sp>
          <p:nvSpPr>
            <p:cNvPr id="16" name="Нашивка 15"/>
            <p:cNvSpPr/>
            <p:nvPr/>
          </p:nvSpPr>
          <p:spPr>
            <a:xfrm>
              <a:off x="1299022" y="3471699"/>
              <a:ext cx="138651" cy="164914"/>
            </a:xfrm>
            <a:prstGeom prst="chevron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cap="all" dirty="0">
                <a:solidFill>
                  <a:schemeClr val="tx1"/>
                </a:solidFill>
              </a:endParaRPr>
            </a:p>
          </p:txBody>
        </p:sp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4981" y="2190248"/>
            <a:ext cx="4079018" cy="3995867"/>
          </a:xfrm>
          <a:prstGeom prst="rect">
            <a:avLst/>
          </a:prstGeom>
        </p:spPr>
      </p:pic>
      <p:grpSp>
        <p:nvGrpSpPr>
          <p:cNvPr id="29" name="Группа 28"/>
          <p:cNvGrpSpPr/>
          <p:nvPr/>
        </p:nvGrpSpPr>
        <p:grpSpPr>
          <a:xfrm>
            <a:off x="1369161" y="3000905"/>
            <a:ext cx="242525" cy="164914"/>
            <a:chOff x="1299022" y="3471699"/>
            <a:chExt cx="242525" cy="164914"/>
          </a:xfrm>
        </p:grpSpPr>
        <p:sp>
          <p:nvSpPr>
            <p:cNvPr id="30" name="Нашивка 29"/>
            <p:cNvSpPr/>
            <p:nvPr/>
          </p:nvSpPr>
          <p:spPr>
            <a:xfrm>
              <a:off x="1402896" y="3471699"/>
              <a:ext cx="138651" cy="164914"/>
            </a:xfrm>
            <a:prstGeom prst="chevron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cap="all" dirty="0">
                <a:solidFill>
                  <a:schemeClr val="tx1"/>
                </a:solidFill>
              </a:endParaRPr>
            </a:p>
          </p:txBody>
        </p:sp>
        <p:sp>
          <p:nvSpPr>
            <p:cNvPr id="31" name="Нашивка 30"/>
            <p:cNvSpPr/>
            <p:nvPr/>
          </p:nvSpPr>
          <p:spPr>
            <a:xfrm>
              <a:off x="1299022" y="3471699"/>
              <a:ext cx="138651" cy="164914"/>
            </a:xfrm>
            <a:prstGeom prst="chevron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cap="all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1386550" y="5461083"/>
            <a:ext cx="242525" cy="164914"/>
            <a:chOff x="1299022" y="3471699"/>
            <a:chExt cx="242525" cy="164914"/>
          </a:xfrm>
        </p:grpSpPr>
        <p:sp>
          <p:nvSpPr>
            <p:cNvPr id="33" name="Нашивка 32"/>
            <p:cNvSpPr/>
            <p:nvPr/>
          </p:nvSpPr>
          <p:spPr>
            <a:xfrm>
              <a:off x="1402896" y="3471699"/>
              <a:ext cx="138651" cy="164914"/>
            </a:xfrm>
            <a:prstGeom prst="chevron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cap="all" dirty="0">
                <a:solidFill>
                  <a:schemeClr val="tx1"/>
                </a:solidFill>
              </a:endParaRPr>
            </a:p>
          </p:txBody>
        </p:sp>
        <p:sp>
          <p:nvSpPr>
            <p:cNvPr id="34" name="Нашивка 33"/>
            <p:cNvSpPr/>
            <p:nvPr/>
          </p:nvSpPr>
          <p:spPr>
            <a:xfrm>
              <a:off x="1299022" y="3471699"/>
              <a:ext cx="138651" cy="164914"/>
            </a:xfrm>
            <a:prstGeom prst="chevron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cap="all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1386550" y="2428286"/>
            <a:ext cx="242525" cy="164914"/>
            <a:chOff x="1299022" y="3471699"/>
            <a:chExt cx="242525" cy="164914"/>
          </a:xfrm>
        </p:grpSpPr>
        <p:sp>
          <p:nvSpPr>
            <p:cNvPr id="36" name="Нашивка 35"/>
            <p:cNvSpPr/>
            <p:nvPr/>
          </p:nvSpPr>
          <p:spPr>
            <a:xfrm>
              <a:off x="1402896" y="3471699"/>
              <a:ext cx="138651" cy="164914"/>
            </a:xfrm>
            <a:prstGeom prst="chevron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cap="all" dirty="0">
                <a:solidFill>
                  <a:schemeClr val="tx1"/>
                </a:solidFill>
              </a:endParaRPr>
            </a:p>
          </p:txBody>
        </p:sp>
        <p:sp>
          <p:nvSpPr>
            <p:cNvPr id="37" name="Нашивка 36"/>
            <p:cNvSpPr/>
            <p:nvPr/>
          </p:nvSpPr>
          <p:spPr>
            <a:xfrm>
              <a:off x="1299022" y="3471699"/>
              <a:ext cx="138651" cy="164914"/>
            </a:xfrm>
            <a:prstGeom prst="chevron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cap="all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6616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EE8EF-EC32-4DF1-B854-EBC3358036FE}" type="slidenum">
              <a:rPr lang="ru-RU" smtClean="0"/>
              <a:pPr/>
              <a:t>18</a:t>
            </a:fld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3224220" y="1211750"/>
            <a:ext cx="5919779" cy="334978"/>
            <a:chOff x="3224221" y="1222216"/>
            <a:chExt cx="5919779" cy="334978"/>
          </a:xfrm>
        </p:grpSpPr>
        <p:grpSp>
          <p:nvGrpSpPr>
            <p:cNvPr id="6" name="Группа 5"/>
            <p:cNvGrpSpPr/>
            <p:nvPr/>
          </p:nvGrpSpPr>
          <p:grpSpPr>
            <a:xfrm flipH="1">
              <a:off x="3224221" y="1222216"/>
              <a:ext cx="175596" cy="334976"/>
              <a:chOff x="3544179" y="1107100"/>
              <a:chExt cx="203834" cy="318518"/>
            </a:xfrm>
          </p:grpSpPr>
          <p:sp>
            <p:nvSpPr>
              <p:cNvPr id="8" name="Скругленный прямоугольник 7"/>
              <p:cNvSpPr/>
              <p:nvPr/>
            </p:nvSpPr>
            <p:spPr>
              <a:xfrm>
                <a:off x="3656496" y="1107100"/>
                <a:ext cx="91517" cy="318518"/>
              </a:xfrm>
              <a:prstGeom prst="roundRect">
                <a:avLst>
                  <a:gd name="adj" fmla="val 0"/>
                </a:avLst>
              </a:prstGeom>
              <a:solidFill>
                <a:srgbClr val="EB6C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cap="all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Скругленный прямоугольник 8"/>
              <p:cNvSpPr/>
              <p:nvPr/>
            </p:nvSpPr>
            <p:spPr>
              <a:xfrm>
                <a:off x="3544179" y="1107100"/>
                <a:ext cx="90040" cy="318518"/>
              </a:xfrm>
              <a:prstGeom prst="roundRect">
                <a:avLst>
                  <a:gd name="adj" fmla="val 0"/>
                </a:avLst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cap="all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" name="Скругленный прямоугольник 6"/>
            <p:cNvSpPr/>
            <p:nvPr/>
          </p:nvSpPr>
          <p:spPr>
            <a:xfrm>
              <a:off x="3458424" y="1222217"/>
              <a:ext cx="5685576" cy="334977"/>
            </a:xfrm>
            <a:prstGeom prst="roundRect">
              <a:avLst>
                <a:gd name="adj" fmla="val 0"/>
              </a:avLst>
            </a:prstGeom>
            <a:solidFill>
              <a:srgbClr val="5D9C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600" b="1" cap="all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Основная задача </a:t>
              </a:r>
              <a:r>
                <a:rPr lang="ru-RU" sz="1600" b="1" cap="all" dirty="0" err="1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УЧреждения</a:t>
              </a:r>
              <a:endParaRPr lang="ru-RU" sz="1600" b="1" cap="all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332988" y="1597931"/>
            <a:ext cx="753762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задачей учреждения на 2017 – 2019 годы является выполнение работ, оказание услуг для обеспечения </a:t>
            </a:r>
            <a:r>
              <a:rPr lang="ru-RU" sz="1400" b="1" dirty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полномочий органов государственной власти </a:t>
            </a:r>
            <a:r>
              <a:rPr lang="ru-RU" sz="1400" b="1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Ханты-Мансийского автономного округа - Югры </a:t>
            </a:r>
            <a:r>
              <a:rPr lang="ru-RU" sz="1400" b="1" dirty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b="1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сфере мониторинга </a:t>
            </a:r>
            <a:r>
              <a:rPr lang="ru-RU" sz="1400" b="1" dirty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анализа социально-экономического развития </a:t>
            </a:r>
            <a:r>
              <a:rPr lang="ru-RU" sz="1400" b="1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Югры, а также экспертно-аналитической деятельности, направленной на развитие экономики региона</a:t>
            </a:r>
            <a:endParaRPr lang="ru-RU" sz="2000" dirty="0">
              <a:solidFill>
                <a:srgbClr val="C55A1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45420" y="2766917"/>
            <a:ext cx="7498579" cy="3502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b="1" dirty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b="1" dirty="0" smtClean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ониторинг и анализ социально – экономической ситуации автономного округа </a:t>
            </a:r>
          </a:p>
          <a:p>
            <a:pPr algn="just"/>
            <a:endParaRPr lang="ru-RU" sz="5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1200" b="1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финансового состояния хозяйствующих субъектов экономики, финансовый консалтинг</a:t>
            </a:r>
            <a:endParaRPr lang="ru-RU" sz="800" b="1" dirty="0" smtClean="0">
              <a:solidFill>
                <a:srgbClr val="C55A1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500" b="1" dirty="0" smtClean="0">
              <a:solidFill>
                <a:srgbClr val="C55A1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b="1" dirty="0" smtClean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сбор, обработка и анализ показателей, характеризующих социально-экономическое развитие Югры</a:t>
            </a:r>
          </a:p>
          <a:p>
            <a:pPr algn="just"/>
            <a:endParaRPr lang="ru-RU" sz="5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1200" b="1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аналитических, консультационных, методических и информационных услуг</a:t>
            </a:r>
          </a:p>
          <a:p>
            <a:pPr algn="just">
              <a:lnSpc>
                <a:spcPct val="150000"/>
              </a:lnSpc>
            </a:pPr>
            <a:r>
              <a:rPr lang="ru-RU" sz="1200" b="1" dirty="0" smtClean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создание, ведение, техническое сопровождение баз данных и информационных ресурсов</a:t>
            </a:r>
          </a:p>
          <a:p>
            <a:pPr algn="just"/>
            <a:endParaRPr lang="ru-RU" sz="500" b="1" dirty="0" smtClean="0">
              <a:solidFill>
                <a:srgbClr val="C55A1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b="1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и осуществление информационного мониторинга, накопление и хранение документированной информации социально-экономической ситуации в автономном округе</a:t>
            </a:r>
          </a:p>
          <a:p>
            <a:pPr algn="just"/>
            <a:endParaRPr lang="ru-RU" sz="500" b="1" dirty="0" smtClean="0">
              <a:solidFill>
                <a:srgbClr val="C55A1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b="1" dirty="0" smtClean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экспертно-аналитических материалов по вопросам социально-экономического развития Югры</a:t>
            </a:r>
          </a:p>
          <a:p>
            <a:pPr algn="just">
              <a:lnSpc>
                <a:spcPct val="150000"/>
              </a:lnSpc>
            </a:pPr>
            <a:r>
              <a:rPr lang="ru-RU" sz="1200" b="1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экономической экспертизы, аналитических и маркетинговых исследований </a:t>
            </a:r>
          </a:p>
          <a:p>
            <a:pPr algn="just">
              <a:lnSpc>
                <a:spcPct val="150000"/>
              </a:lnSpc>
            </a:pP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4000"/>
              </a:lnSpc>
            </a:pPr>
            <a:endParaRPr lang="ru-RU" sz="11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4000"/>
              </a:lnSpc>
            </a:pPr>
            <a:endParaRPr lang="ru-RU" sz="11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4" name="Группа 43"/>
          <p:cNvGrpSpPr/>
          <p:nvPr/>
        </p:nvGrpSpPr>
        <p:grpSpPr>
          <a:xfrm>
            <a:off x="1314278" y="2799635"/>
            <a:ext cx="242525" cy="164914"/>
            <a:chOff x="1299022" y="3471699"/>
            <a:chExt cx="242525" cy="164914"/>
          </a:xfrm>
        </p:grpSpPr>
        <p:sp>
          <p:nvSpPr>
            <p:cNvPr id="45" name="Нашивка 44"/>
            <p:cNvSpPr/>
            <p:nvPr/>
          </p:nvSpPr>
          <p:spPr>
            <a:xfrm>
              <a:off x="1402896" y="3471699"/>
              <a:ext cx="138651" cy="164914"/>
            </a:xfrm>
            <a:prstGeom prst="chevron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cap="all" dirty="0">
                <a:solidFill>
                  <a:schemeClr val="tx1"/>
                </a:solidFill>
              </a:endParaRPr>
            </a:p>
          </p:txBody>
        </p:sp>
        <p:sp>
          <p:nvSpPr>
            <p:cNvPr id="46" name="Нашивка 45"/>
            <p:cNvSpPr/>
            <p:nvPr/>
          </p:nvSpPr>
          <p:spPr>
            <a:xfrm>
              <a:off x="1299022" y="3471699"/>
              <a:ext cx="138651" cy="164914"/>
            </a:xfrm>
            <a:prstGeom prst="chevron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cap="all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1318260" y="3486091"/>
            <a:ext cx="242525" cy="164914"/>
            <a:chOff x="1299022" y="3471699"/>
            <a:chExt cx="242525" cy="164914"/>
          </a:xfrm>
        </p:grpSpPr>
        <p:sp>
          <p:nvSpPr>
            <p:cNvPr id="48" name="Нашивка 47"/>
            <p:cNvSpPr/>
            <p:nvPr/>
          </p:nvSpPr>
          <p:spPr>
            <a:xfrm>
              <a:off x="1402896" y="3471699"/>
              <a:ext cx="138651" cy="164914"/>
            </a:xfrm>
            <a:prstGeom prst="chevron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cap="all" dirty="0">
                <a:solidFill>
                  <a:schemeClr val="tx1"/>
                </a:solidFill>
              </a:endParaRPr>
            </a:p>
          </p:txBody>
        </p:sp>
        <p:sp>
          <p:nvSpPr>
            <p:cNvPr id="49" name="Нашивка 48"/>
            <p:cNvSpPr/>
            <p:nvPr/>
          </p:nvSpPr>
          <p:spPr>
            <a:xfrm>
              <a:off x="1299022" y="3471699"/>
              <a:ext cx="138651" cy="164914"/>
            </a:xfrm>
            <a:prstGeom prst="chevron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cap="all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1306039" y="4111143"/>
            <a:ext cx="242525" cy="164914"/>
            <a:chOff x="1299022" y="3471699"/>
            <a:chExt cx="242525" cy="164914"/>
          </a:xfrm>
        </p:grpSpPr>
        <p:sp>
          <p:nvSpPr>
            <p:cNvPr id="51" name="Нашивка 50"/>
            <p:cNvSpPr/>
            <p:nvPr/>
          </p:nvSpPr>
          <p:spPr>
            <a:xfrm>
              <a:off x="1402896" y="3471699"/>
              <a:ext cx="138651" cy="164914"/>
            </a:xfrm>
            <a:prstGeom prst="chevron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cap="all" dirty="0">
                <a:solidFill>
                  <a:schemeClr val="tx1"/>
                </a:solidFill>
              </a:endParaRPr>
            </a:p>
          </p:txBody>
        </p:sp>
        <p:sp>
          <p:nvSpPr>
            <p:cNvPr id="52" name="Нашивка 51"/>
            <p:cNvSpPr/>
            <p:nvPr/>
          </p:nvSpPr>
          <p:spPr>
            <a:xfrm>
              <a:off x="1299022" y="3471699"/>
              <a:ext cx="138651" cy="164914"/>
            </a:xfrm>
            <a:prstGeom prst="chevron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cap="all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1306039" y="5207224"/>
            <a:ext cx="242525" cy="164914"/>
            <a:chOff x="1299022" y="3471699"/>
            <a:chExt cx="242525" cy="164914"/>
          </a:xfrm>
        </p:grpSpPr>
        <p:sp>
          <p:nvSpPr>
            <p:cNvPr id="57" name="Нашивка 56"/>
            <p:cNvSpPr/>
            <p:nvPr/>
          </p:nvSpPr>
          <p:spPr>
            <a:xfrm>
              <a:off x="1402896" y="3471699"/>
              <a:ext cx="138651" cy="164914"/>
            </a:xfrm>
            <a:prstGeom prst="chevron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cap="all" dirty="0">
                <a:solidFill>
                  <a:schemeClr val="tx1"/>
                </a:solidFill>
              </a:endParaRPr>
            </a:p>
          </p:txBody>
        </p:sp>
        <p:sp>
          <p:nvSpPr>
            <p:cNvPr id="58" name="Нашивка 57"/>
            <p:cNvSpPr/>
            <p:nvPr/>
          </p:nvSpPr>
          <p:spPr>
            <a:xfrm>
              <a:off x="1299022" y="3471699"/>
              <a:ext cx="138651" cy="164914"/>
            </a:xfrm>
            <a:prstGeom prst="chevron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cap="all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1306039" y="3171337"/>
            <a:ext cx="242525" cy="164914"/>
            <a:chOff x="1299022" y="3471699"/>
            <a:chExt cx="242525" cy="164914"/>
          </a:xfrm>
        </p:grpSpPr>
        <p:sp>
          <p:nvSpPr>
            <p:cNvPr id="26" name="Нашивка 25"/>
            <p:cNvSpPr/>
            <p:nvPr/>
          </p:nvSpPr>
          <p:spPr>
            <a:xfrm>
              <a:off x="1402896" y="3471699"/>
              <a:ext cx="138651" cy="164914"/>
            </a:xfrm>
            <a:prstGeom prst="chevron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cap="all" dirty="0">
                <a:solidFill>
                  <a:schemeClr val="tx1"/>
                </a:solidFill>
              </a:endParaRPr>
            </a:p>
          </p:txBody>
        </p:sp>
        <p:sp>
          <p:nvSpPr>
            <p:cNvPr id="27" name="Нашивка 26"/>
            <p:cNvSpPr/>
            <p:nvPr/>
          </p:nvSpPr>
          <p:spPr>
            <a:xfrm>
              <a:off x="1299022" y="3471699"/>
              <a:ext cx="138651" cy="164914"/>
            </a:xfrm>
            <a:prstGeom prst="chevron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cap="all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1314278" y="4416217"/>
            <a:ext cx="242525" cy="164914"/>
            <a:chOff x="1299022" y="3471699"/>
            <a:chExt cx="242525" cy="164914"/>
          </a:xfrm>
        </p:grpSpPr>
        <p:sp>
          <p:nvSpPr>
            <p:cNvPr id="29" name="Нашивка 28"/>
            <p:cNvSpPr/>
            <p:nvPr/>
          </p:nvSpPr>
          <p:spPr>
            <a:xfrm>
              <a:off x="1402896" y="3471699"/>
              <a:ext cx="138651" cy="164914"/>
            </a:xfrm>
            <a:prstGeom prst="chevron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cap="all" dirty="0">
                <a:solidFill>
                  <a:schemeClr val="tx1"/>
                </a:solidFill>
              </a:endParaRPr>
            </a:p>
          </p:txBody>
        </p:sp>
        <p:sp>
          <p:nvSpPr>
            <p:cNvPr id="30" name="Нашивка 29"/>
            <p:cNvSpPr/>
            <p:nvPr/>
          </p:nvSpPr>
          <p:spPr>
            <a:xfrm>
              <a:off x="1299022" y="3471699"/>
              <a:ext cx="138651" cy="164914"/>
            </a:xfrm>
            <a:prstGeom prst="chevron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cap="all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1309109" y="3831806"/>
            <a:ext cx="242525" cy="164914"/>
            <a:chOff x="1299022" y="3471699"/>
            <a:chExt cx="242525" cy="164914"/>
          </a:xfrm>
        </p:grpSpPr>
        <p:sp>
          <p:nvSpPr>
            <p:cNvPr id="35" name="Нашивка 34"/>
            <p:cNvSpPr/>
            <p:nvPr/>
          </p:nvSpPr>
          <p:spPr>
            <a:xfrm>
              <a:off x="1402896" y="3471699"/>
              <a:ext cx="138651" cy="164914"/>
            </a:xfrm>
            <a:prstGeom prst="chevron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cap="all" dirty="0">
                <a:solidFill>
                  <a:schemeClr val="tx1"/>
                </a:solidFill>
              </a:endParaRPr>
            </a:p>
          </p:txBody>
        </p:sp>
        <p:sp>
          <p:nvSpPr>
            <p:cNvPr id="36" name="Нашивка 35"/>
            <p:cNvSpPr/>
            <p:nvPr/>
          </p:nvSpPr>
          <p:spPr>
            <a:xfrm>
              <a:off x="1299022" y="3471699"/>
              <a:ext cx="138651" cy="164914"/>
            </a:xfrm>
            <a:prstGeom prst="chevron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cap="all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1323427" y="4852178"/>
            <a:ext cx="242525" cy="164914"/>
            <a:chOff x="1299022" y="3471699"/>
            <a:chExt cx="242525" cy="164914"/>
          </a:xfrm>
        </p:grpSpPr>
        <p:sp>
          <p:nvSpPr>
            <p:cNvPr id="38" name="Нашивка 37"/>
            <p:cNvSpPr/>
            <p:nvPr/>
          </p:nvSpPr>
          <p:spPr>
            <a:xfrm>
              <a:off x="1402896" y="3471699"/>
              <a:ext cx="138651" cy="164914"/>
            </a:xfrm>
            <a:prstGeom prst="chevron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cap="all" dirty="0">
                <a:solidFill>
                  <a:schemeClr val="tx1"/>
                </a:solidFill>
              </a:endParaRPr>
            </a:p>
          </p:txBody>
        </p:sp>
        <p:sp>
          <p:nvSpPr>
            <p:cNvPr id="39" name="Нашивка 38"/>
            <p:cNvSpPr/>
            <p:nvPr/>
          </p:nvSpPr>
          <p:spPr>
            <a:xfrm>
              <a:off x="1299022" y="3471699"/>
              <a:ext cx="138651" cy="164914"/>
            </a:xfrm>
            <a:prstGeom prst="chevron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cap="all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0103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EE8EF-EC32-4DF1-B854-EBC3358036FE}" type="slidenum">
              <a:rPr lang="ru-RU" smtClean="0"/>
              <a:pPr/>
              <a:t>19</a:t>
            </a:fld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3224220" y="1211750"/>
            <a:ext cx="5919779" cy="334978"/>
            <a:chOff x="3224221" y="1222216"/>
            <a:chExt cx="5919779" cy="334978"/>
          </a:xfrm>
        </p:grpSpPr>
        <p:grpSp>
          <p:nvGrpSpPr>
            <p:cNvPr id="6" name="Группа 5"/>
            <p:cNvGrpSpPr/>
            <p:nvPr/>
          </p:nvGrpSpPr>
          <p:grpSpPr>
            <a:xfrm flipH="1">
              <a:off x="3224221" y="1222216"/>
              <a:ext cx="175596" cy="334976"/>
              <a:chOff x="3544179" y="1107100"/>
              <a:chExt cx="203834" cy="318518"/>
            </a:xfrm>
          </p:grpSpPr>
          <p:sp>
            <p:nvSpPr>
              <p:cNvPr id="8" name="Скругленный прямоугольник 7"/>
              <p:cNvSpPr/>
              <p:nvPr/>
            </p:nvSpPr>
            <p:spPr>
              <a:xfrm>
                <a:off x="3656496" y="1107100"/>
                <a:ext cx="91517" cy="318518"/>
              </a:xfrm>
              <a:prstGeom prst="roundRect">
                <a:avLst>
                  <a:gd name="adj" fmla="val 0"/>
                </a:avLst>
              </a:prstGeom>
              <a:solidFill>
                <a:srgbClr val="EB6C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cap="all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Скругленный прямоугольник 8"/>
              <p:cNvSpPr/>
              <p:nvPr/>
            </p:nvSpPr>
            <p:spPr>
              <a:xfrm>
                <a:off x="3544179" y="1107100"/>
                <a:ext cx="90040" cy="318518"/>
              </a:xfrm>
              <a:prstGeom prst="roundRect">
                <a:avLst>
                  <a:gd name="adj" fmla="val 0"/>
                </a:avLst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cap="all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" name="Скругленный прямоугольник 6"/>
            <p:cNvSpPr/>
            <p:nvPr/>
          </p:nvSpPr>
          <p:spPr>
            <a:xfrm>
              <a:off x="3458424" y="1222217"/>
              <a:ext cx="5685576" cy="334977"/>
            </a:xfrm>
            <a:prstGeom prst="roundRect">
              <a:avLst>
                <a:gd name="adj" fmla="val 0"/>
              </a:avLst>
            </a:prstGeom>
            <a:solidFill>
              <a:srgbClr val="5D9C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600" b="1" cap="all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СТРАТЕГИЧЕСКИЕ ЦЕЛИ учреждения</a:t>
              </a:r>
              <a:endParaRPr lang="ru-RU" sz="1600" b="1" cap="all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Прямоугольник 9"/>
          <p:cNvSpPr/>
          <p:nvPr/>
        </p:nvSpPr>
        <p:spPr>
          <a:xfrm>
            <a:off x="1470317" y="1598264"/>
            <a:ext cx="7498579" cy="6208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u="sng" dirty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альтернативного центра ведения статистического  наблюдения</a:t>
            </a:r>
            <a:r>
              <a:rPr lang="ru-RU" sz="1200" b="1" dirty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мониторинг социально-экономических показателей, необходимых для совершенствования системы управления и реализации плановых программных показателей, связанных с наблюдением состояния объекта управления, прогнозированием развития ситуации на основе анализа поступающей информации, моделирование последствий управленческих решений на базе информационно-аналитических систем</a:t>
            </a:r>
          </a:p>
          <a:p>
            <a:r>
              <a:rPr lang="ru-RU" sz="1200" b="1" u="sng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1200" b="1" u="sng" dirty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единой экспертной площадки</a:t>
            </a:r>
            <a:r>
              <a:rPr lang="ru-RU" sz="1200" b="1" dirty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позволяющей оперативно корректировать управленческие решения, направленные на точность прогнозных оценок и </a:t>
            </a:r>
            <a:r>
              <a:rPr lang="ru-RU" sz="1200" b="1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эффективность </a:t>
            </a:r>
            <a:r>
              <a:rPr lang="ru-RU" sz="1200" b="1" dirty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экономической политики </a:t>
            </a:r>
            <a:r>
              <a:rPr lang="ru-RU" sz="1200" b="1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региона, мониторинг </a:t>
            </a:r>
            <a:r>
              <a:rPr lang="ru-RU" sz="1200" b="1" dirty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действующего законодательства в сфере социально-экономического развития, совершенствование правового поля и формирование благоприятных условий для развития экономики автономного округа</a:t>
            </a:r>
          </a:p>
          <a:p>
            <a:r>
              <a:rPr lang="ru-RU" sz="1200" b="1" u="sng" dirty="0" smtClean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sz="1200" b="1" u="sng" dirty="0" smtClean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«ситуационного центра» (центра обработки данных) </a:t>
            </a:r>
            <a:r>
              <a:rPr lang="ru-RU" sz="1200" b="1" dirty="0" smtClean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обеспечение информационной поддержки управленческой деятельности в условиях динамично развивающейся экономической среды, основным предназначением  которого является разработка, оперативный анализ и реализация мер, направленных для повышения объективности единого государственного подхода к решению социально-экономических ситуаций, экспертная оценка, их оптимизация, управление в кризисной ситуации</a:t>
            </a:r>
          </a:p>
          <a:p>
            <a:r>
              <a:rPr lang="ru-RU" sz="1200" b="1" u="sng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1200" b="1" u="sng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центра проведения рейтинговых исследований и экспертных оценок </a:t>
            </a:r>
            <a:r>
              <a:rPr lang="ru-RU" sz="1200" b="1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–это сбор, обработка и анализ данных о рынках, конкурентах, потребителях, ценах,  внутреннем потенциале отраслей экономики в целях уменьшения неопределенности, сопутствующей принятию своевременных объективных управленческих решений</a:t>
            </a:r>
          </a:p>
          <a:p>
            <a:r>
              <a:rPr lang="ru-RU" sz="1200" b="1" u="sng" dirty="0" smtClean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Аналитическое </a:t>
            </a:r>
            <a:r>
              <a:rPr lang="ru-RU" sz="1200" b="1" u="sng" dirty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</a:t>
            </a:r>
            <a:r>
              <a:rPr lang="ru-RU" sz="1200" b="1" dirty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органов государственной власти, органов местного самоуправления автономного округа по информационному сопровождению управленческой деятельности, направленной на развитие экономики и выработку оптимальных решений и подходов к регулированию экономической отраслью</a:t>
            </a:r>
          </a:p>
          <a:p>
            <a:endParaRPr lang="ru-RU" sz="800" b="1" dirty="0">
              <a:solidFill>
                <a:srgbClr val="0045B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i="1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перспективе  учреждение намерено войти в список общепризнанных рейтинговых организаций, которые занимаются аналитикой – «фабрики мысли», таких как</a:t>
            </a:r>
            <a:r>
              <a:rPr lang="en-US" sz="1200" b="1" i="1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ИМЭМО, МГИМО, ЦЭФИР, ЦФП, Аналитический центр при Правительстве РФ и  другие экспертные институты</a:t>
            </a:r>
          </a:p>
          <a:p>
            <a:endParaRPr lang="ru-RU" sz="1100" b="1" dirty="0">
              <a:solidFill>
                <a:srgbClr val="0045B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100" b="1" dirty="0">
              <a:solidFill>
                <a:srgbClr val="0045B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4000"/>
              </a:lnSpc>
            </a:pPr>
            <a:endParaRPr lang="ru-RU" sz="105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4000"/>
              </a:lnSpc>
            </a:pPr>
            <a:endParaRPr lang="ru-RU" sz="105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4" name="Группа 43"/>
          <p:cNvGrpSpPr/>
          <p:nvPr/>
        </p:nvGrpSpPr>
        <p:grpSpPr>
          <a:xfrm>
            <a:off x="1264142" y="1684101"/>
            <a:ext cx="242525" cy="164914"/>
            <a:chOff x="1299022" y="3471699"/>
            <a:chExt cx="242525" cy="164914"/>
          </a:xfrm>
        </p:grpSpPr>
        <p:sp>
          <p:nvSpPr>
            <p:cNvPr id="45" name="Нашивка 44"/>
            <p:cNvSpPr/>
            <p:nvPr/>
          </p:nvSpPr>
          <p:spPr>
            <a:xfrm>
              <a:off x="1402896" y="3471699"/>
              <a:ext cx="138651" cy="164914"/>
            </a:xfrm>
            <a:prstGeom prst="chevron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cap="all" dirty="0">
                <a:solidFill>
                  <a:schemeClr val="tx1"/>
                </a:solidFill>
              </a:endParaRPr>
            </a:p>
          </p:txBody>
        </p:sp>
        <p:sp>
          <p:nvSpPr>
            <p:cNvPr id="46" name="Нашивка 45"/>
            <p:cNvSpPr/>
            <p:nvPr/>
          </p:nvSpPr>
          <p:spPr>
            <a:xfrm>
              <a:off x="1299022" y="3471699"/>
              <a:ext cx="138651" cy="164914"/>
            </a:xfrm>
            <a:prstGeom prst="chevron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cap="all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3" name="Группа 52"/>
          <p:cNvGrpSpPr/>
          <p:nvPr/>
        </p:nvGrpSpPr>
        <p:grpSpPr>
          <a:xfrm>
            <a:off x="1223160" y="4423677"/>
            <a:ext cx="242525" cy="164914"/>
            <a:chOff x="1299022" y="3471699"/>
            <a:chExt cx="242525" cy="164914"/>
          </a:xfrm>
        </p:grpSpPr>
        <p:sp>
          <p:nvSpPr>
            <p:cNvPr id="54" name="Нашивка 53"/>
            <p:cNvSpPr/>
            <p:nvPr/>
          </p:nvSpPr>
          <p:spPr>
            <a:xfrm>
              <a:off x="1402896" y="3471699"/>
              <a:ext cx="138651" cy="164914"/>
            </a:xfrm>
            <a:prstGeom prst="chevron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cap="all" dirty="0">
                <a:solidFill>
                  <a:schemeClr val="tx1"/>
                </a:solidFill>
              </a:endParaRPr>
            </a:p>
          </p:txBody>
        </p:sp>
        <p:sp>
          <p:nvSpPr>
            <p:cNvPr id="55" name="Нашивка 54"/>
            <p:cNvSpPr/>
            <p:nvPr/>
          </p:nvSpPr>
          <p:spPr>
            <a:xfrm>
              <a:off x="1299022" y="3471699"/>
              <a:ext cx="138651" cy="164914"/>
            </a:xfrm>
            <a:prstGeom prst="chevron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cap="all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1212206" y="5134839"/>
            <a:ext cx="242525" cy="164914"/>
            <a:chOff x="1299022" y="3471699"/>
            <a:chExt cx="242525" cy="164914"/>
          </a:xfrm>
        </p:grpSpPr>
        <p:sp>
          <p:nvSpPr>
            <p:cNvPr id="57" name="Нашивка 56"/>
            <p:cNvSpPr/>
            <p:nvPr/>
          </p:nvSpPr>
          <p:spPr>
            <a:xfrm>
              <a:off x="1402896" y="3471699"/>
              <a:ext cx="138651" cy="164914"/>
            </a:xfrm>
            <a:prstGeom prst="chevron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cap="all" dirty="0">
                <a:solidFill>
                  <a:schemeClr val="tx1"/>
                </a:solidFill>
              </a:endParaRPr>
            </a:p>
          </p:txBody>
        </p:sp>
        <p:sp>
          <p:nvSpPr>
            <p:cNvPr id="58" name="Нашивка 57"/>
            <p:cNvSpPr/>
            <p:nvPr/>
          </p:nvSpPr>
          <p:spPr>
            <a:xfrm>
              <a:off x="1299022" y="3471699"/>
              <a:ext cx="138651" cy="164914"/>
            </a:xfrm>
            <a:prstGeom prst="chevron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cap="all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1223160" y="2586205"/>
            <a:ext cx="242525" cy="164914"/>
            <a:chOff x="1299022" y="3471699"/>
            <a:chExt cx="242525" cy="164914"/>
          </a:xfrm>
        </p:grpSpPr>
        <p:sp>
          <p:nvSpPr>
            <p:cNvPr id="26" name="Нашивка 25"/>
            <p:cNvSpPr/>
            <p:nvPr/>
          </p:nvSpPr>
          <p:spPr>
            <a:xfrm>
              <a:off x="1402896" y="3471699"/>
              <a:ext cx="138651" cy="164914"/>
            </a:xfrm>
            <a:prstGeom prst="chevron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cap="all" dirty="0">
                <a:solidFill>
                  <a:schemeClr val="tx1"/>
                </a:solidFill>
              </a:endParaRPr>
            </a:p>
          </p:txBody>
        </p:sp>
        <p:sp>
          <p:nvSpPr>
            <p:cNvPr id="27" name="Нашивка 26"/>
            <p:cNvSpPr/>
            <p:nvPr/>
          </p:nvSpPr>
          <p:spPr>
            <a:xfrm>
              <a:off x="1299022" y="3471699"/>
              <a:ext cx="138651" cy="164914"/>
            </a:xfrm>
            <a:prstGeom prst="chevron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cap="all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1223160" y="3521573"/>
            <a:ext cx="242525" cy="164914"/>
            <a:chOff x="1299022" y="3471699"/>
            <a:chExt cx="242525" cy="164914"/>
          </a:xfrm>
        </p:grpSpPr>
        <p:sp>
          <p:nvSpPr>
            <p:cNvPr id="35" name="Нашивка 34"/>
            <p:cNvSpPr/>
            <p:nvPr/>
          </p:nvSpPr>
          <p:spPr>
            <a:xfrm>
              <a:off x="1402896" y="3471699"/>
              <a:ext cx="138651" cy="164914"/>
            </a:xfrm>
            <a:prstGeom prst="chevron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cap="all" dirty="0">
                <a:solidFill>
                  <a:schemeClr val="tx1"/>
                </a:solidFill>
              </a:endParaRPr>
            </a:p>
          </p:txBody>
        </p:sp>
        <p:sp>
          <p:nvSpPr>
            <p:cNvPr id="36" name="Нашивка 35"/>
            <p:cNvSpPr/>
            <p:nvPr/>
          </p:nvSpPr>
          <p:spPr>
            <a:xfrm>
              <a:off x="1299022" y="3471699"/>
              <a:ext cx="138651" cy="164914"/>
            </a:xfrm>
            <a:prstGeom prst="chevron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cap="all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9687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Группа 34"/>
          <p:cNvGrpSpPr/>
          <p:nvPr/>
        </p:nvGrpSpPr>
        <p:grpSpPr>
          <a:xfrm>
            <a:off x="3224221" y="1348965"/>
            <a:ext cx="5919779" cy="334978"/>
            <a:chOff x="3224221" y="1222216"/>
            <a:chExt cx="5919779" cy="334978"/>
          </a:xfrm>
        </p:grpSpPr>
        <p:grpSp>
          <p:nvGrpSpPr>
            <p:cNvPr id="36" name="Группа 35"/>
            <p:cNvGrpSpPr/>
            <p:nvPr/>
          </p:nvGrpSpPr>
          <p:grpSpPr>
            <a:xfrm flipH="1">
              <a:off x="3224221" y="1222216"/>
              <a:ext cx="175596" cy="334976"/>
              <a:chOff x="3544179" y="1107100"/>
              <a:chExt cx="203834" cy="318518"/>
            </a:xfrm>
          </p:grpSpPr>
          <p:sp>
            <p:nvSpPr>
              <p:cNvPr id="38" name="Скругленный прямоугольник 37"/>
              <p:cNvSpPr/>
              <p:nvPr/>
            </p:nvSpPr>
            <p:spPr>
              <a:xfrm>
                <a:off x="3656496" y="1107100"/>
                <a:ext cx="91517" cy="318518"/>
              </a:xfrm>
              <a:prstGeom prst="roundRect">
                <a:avLst>
                  <a:gd name="adj" fmla="val 0"/>
                </a:avLst>
              </a:prstGeom>
              <a:solidFill>
                <a:srgbClr val="EB6C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cap="all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" name="Скругленный прямоугольник 38"/>
              <p:cNvSpPr/>
              <p:nvPr/>
            </p:nvSpPr>
            <p:spPr>
              <a:xfrm>
                <a:off x="3544179" y="1107100"/>
                <a:ext cx="90040" cy="318518"/>
              </a:xfrm>
              <a:prstGeom prst="roundRect">
                <a:avLst>
                  <a:gd name="adj" fmla="val 0"/>
                </a:avLst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cap="all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7" name="Скругленный прямоугольник 36"/>
            <p:cNvSpPr/>
            <p:nvPr/>
          </p:nvSpPr>
          <p:spPr>
            <a:xfrm>
              <a:off x="3458424" y="1222217"/>
              <a:ext cx="5685576" cy="334977"/>
            </a:xfrm>
            <a:prstGeom prst="roundRect">
              <a:avLst>
                <a:gd name="adj" fmla="val 0"/>
              </a:avLst>
            </a:prstGeom>
            <a:solidFill>
              <a:srgbClr val="5D9C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600" b="1" cap="all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Деятельность учреждения</a:t>
              </a:r>
              <a:endParaRPr lang="ru-RU" sz="1600" b="1" cap="all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91" name="Номер слайда 9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EE8EF-EC32-4DF1-B854-EBC3358036FE}" type="slidenum">
              <a:rPr lang="ru-RU" smtClean="0"/>
              <a:pPr/>
              <a:t>2</a:t>
            </a:fld>
            <a:endParaRPr lang="ru-RU" dirty="0"/>
          </a:p>
        </p:txBody>
      </p:sp>
      <p:grpSp>
        <p:nvGrpSpPr>
          <p:cNvPr id="89" name="Группа 88"/>
          <p:cNvGrpSpPr/>
          <p:nvPr/>
        </p:nvGrpSpPr>
        <p:grpSpPr>
          <a:xfrm>
            <a:off x="1371516" y="3338452"/>
            <a:ext cx="7517845" cy="3017899"/>
            <a:chOff x="1282120" y="2006879"/>
            <a:chExt cx="7517845" cy="3324312"/>
          </a:xfrm>
        </p:grpSpPr>
        <p:grpSp>
          <p:nvGrpSpPr>
            <p:cNvPr id="82" name="Группа 81"/>
            <p:cNvGrpSpPr/>
            <p:nvPr/>
          </p:nvGrpSpPr>
          <p:grpSpPr>
            <a:xfrm>
              <a:off x="1417871" y="2521326"/>
              <a:ext cx="7382094" cy="414784"/>
              <a:chOff x="1526514" y="2692699"/>
              <a:chExt cx="7382094" cy="414784"/>
            </a:xfrm>
          </p:grpSpPr>
          <p:sp>
            <p:nvSpPr>
              <p:cNvPr id="45" name="Скругленный прямоугольник 44"/>
              <p:cNvSpPr/>
              <p:nvPr/>
            </p:nvSpPr>
            <p:spPr>
              <a:xfrm>
                <a:off x="1806558" y="2692699"/>
                <a:ext cx="7102050" cy="414784"/>
              </a:xfrm>
              <a:prstGeom prst="roundRect">
                <a:avLst>
                  <a:gd name="adj" fmla="val 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ru-RU" sz="1200" b="1" dirty="0">
                    <a:solidFill>
                      <a:srgbClr val="0045B4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Организация </a:t>
                </a:r>
                <a:r>
                  <a:rPr lang="ru-RU" sz="1200" b="1" dirty="0" smtClean="0">
                    <a:solidFill>
                      <a:srgbClr val="0045B4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мероприятий, </a:t>
                </a:r>
                <a:r>
                  <a:rPr lang="ru-RU" sz="1200" b="1" dirty="0">
                    <a:solidFill>
                      <a:srgbClr val="0045B4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направленных на обеспечение инвестиционной привлекательности </a:t>
                </a:r>
                <a:r>
                  <a:rPr lang="ru-RU" sz="1200" b="1" dirty="0" smtClean="0">
                    <a:solidFill>
                      <a:srgbClr val="0045B4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Югры</a:t>
                </a:r>
                <a:endParaRPr lang="ru-RU" sz="1200" b="1" dirty="0">
                  <a:solidFill>
                    <a:srgbClr val="0045B4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7" name="Нашивка 46"/>
              <p:cNvSpPr/>
              <p:nvPr/>
            </p:nvSpPr>
            <p:spPr>
              <a:xfrm>
                <a:off x="1526514" y="2712202"/>
                <a:ext cx="144853" cy="244443"/>
              </a:xfrm>
              <a:prstGeom prst="chevron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200" b="1" dirty="0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84" name="Группа 83"/>
            <p:cNvGrpSpPr/>
            <p:nvPr/>
          </p:nvGrpSpPr>
          <p:grpSpPr>
            <a:xfrm>
              <a:off x="1452857" y="3373330"/>
              <a:ext cx="7329254" cy="414784"/>
              <a:chOff x="1561500" y="3565014"/>
              <a:chExt cx="7329254" cy="414784"/>
            </a:xfrm>
          </p:grpSpPr>
          <p:sp>
            <p:nvSpPr>
              <p:cNvPr id="53" name="Скругленный прямоугольник 52"/>
              <p:cNvSpPr/>
              <p:nvPr/>
            </p:nvSpPr>
            <p:spPr>
              <a:xfrm>
                <a:off x="1796945" y="3565014"/>
                <a:ext cx="7093809" cy="414784"/>
              </a:xfrm>
              <a:prstGeom prst="roundRect">
                <a:avLst>
                  <a:gd name="adj" fmla="val 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ru-RU" sz="1200" b="1" dirty="0">
                    <a:solidFill>
                      <a:srgbClr val="0045B4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Оценка финансового </a:t>
                </a:r>
                <a:r>
                  <a:rPr lang="ru-RU" sz="1200" b="1" dirty="0" smtClean="0">
                    <a:solidFill>
                      <a:srgbClr val="0045B4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состояния хозяйствующих субъектов экономики, финансовый консалтинг</a:t>
                </a:r>
                <a:endParaRPr lang="ru-RU" sz="1200" b="1" dirty="0">
                  <a:solidFill>
                    <a:srgbClr val="0045B4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5" name="Нашивка 54"/>
              <p:cNvSpPr/>
              <p:nvPr/>
            </p:nvSpPr>
            <p:spPr>
              <a:xfrm>
                <a:off x="1561500" y="3629464"/>
                <a:ext cx="144853" cy="244443"/>
              </a:xfrm>
              <a:prstGeom prst="chevron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200" b="1" dirty="0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86" name="Группа 85"/>
            <p:cNvGrpSpPr/>
            <p:nvPr/>
          </p:nvGrpSpPr>
          <p:grpSpPr>
            <a:xfrm>
              <a:off x="1426348" y="4426007"/>
              <a:ext cx="7251230" cy="414784"/>
              <a:chOff x="1534991" y="4456500"/>
              <a:chExt cx="7251230" cy="414784"/>
            </a:xfrm>
          </p:grpSpPr>
          <p:sp>
            <p:nvSpPr>
              <p:cNvPr id="61" name="Скругленный прямоугольник 60"/>
              <p:cNvSpPr/>
              <p:nvPr/>
            </p:nvSpPr>
            <p:spPr>
              <a:xfrm>
                <a:off x="1796945" y="4456500"/>
                <a:ext cx="6989276" cy="414784"/>
              </a:xfrm>
              <a:prstGeom prst="roundRect">
                <a:avLst>
                  <a:gd name="adj" fmla="val 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ru-RU" sz="1200" b="1" dirty="0">
                    <a:solidFill>
                      <a:srgbClr val="0045B4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Проведение экономической экспертизы, аналитических и маркетинговых </a:t>
                </a:r>
                <a:r>
                  <a:rPr lang="ru-RU" sz="1200" b="1" dirty="0" smtClean="0">
                    <a:solidFill>
                      <a:srgbClr val="0045B4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исследований</a:t>
                </a:r>
                <a:endParaRPr lang="ru-RU" sz="1200" b="1" dirty="0">
                  <a:solidFill>
                    <a:srgbClr val="0045B4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3" name="Нашивка 62"/>
              <p:cNvSpPr/>
              <p:nvPr/>
            </p:nvSpPr>
            <p:spPr>
              <a:xfrm>
                <a:off x="1534991" y="4490759"/>
                <a:ext cx="144853" cy="244443"/>
              </a:xfrm>
              <a:prstGeom prst="chevron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200" b="1" dirty="0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81" name="Группа 80"/>
            <p:cNvGrpSpPr/>
            <p:nvPr/>
          </p:nvGrpSpPr>
          <p:grpSpPr>
            <a:xfrm>
              <a:off x="1303442" y="2006879"/>
              <a:ext cx="7279494" cy="414784"/>
              <a:chOff x="1611260" y="2159210"/>
              <a:chExt cx="7279494" cy="414784"/>
            </a:xfrm>
          </p:grpSpPr>
          <p:sp>
            <p:nvSpPr>
              <p:cNvPr id="40" name="Скругленный прямоугольник 39"/>
              <p:cNvSpPr/>
              <p:nvPr/>
            </p:nvSpPr>
            <p:spPr>
              <a:xfrm>
                <a:off x="1973654" y="2159210"/>
                <a:ext cx="6917100" cy="414784"/>
              </a:xfrm>
              <a:prstGeom prst="roundRect">
                <a:avLst>
                  <a:gd name="adj" fmla="val 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ru-RU" sz="1200" b="1" dirty="0">
                    <a:solidFill>
                      <a:srgbClr val="C55A1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Предоставление информации об инвестиционных проектах и формах государственной поддержки инвестиционной деятельности в Югре</a:t>
                </a:r>
              </a:p>
            </p:txBody>
          </p:sp>
          <p:sp>
            <p:nvSpPr>
              <p:cNvPr id="41" name="Нашивка 40"/>
              <p:cNvSpPr/>
              <p:nvPr/>
            </p:nvSpPr>
            <p:spPr>
              <a:xfrm>
                <a:off x="1743047" y="2191949"/>
                <a:ext cx="144853" cy="244443"/>
              </a:xfrm>
              <a:prstGeom prst="chevron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200" b="1" dirty="0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6" name="Нашивка 75"/>
              <p:cNvSpPr/>
              <p:nvPr/>
            </p:nvSpPr>
            <p:spPr>
              <a:xfrm>
                <a:off x="1611260" y="2191949"/>
                <a:ext cx="144853" cy="244443"/>
              </a:xfrm>
              <a:prstGeom prst="chevron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200" b="1" dirty="0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85" name="Группа 84"/>
            <p:cNvGrpSpPr/>
            <p:nvPr/>
          </p:nvGrpSpPr>
          <p:grpSpPr>
            <a:xfrm>
              <a:off x="1300283" y="3905151"/>
              <a:ext cx="7381207" cy="414784"/>
              <a:chOff x="1608101" y="3978245"/>
              <a:chExt cx="7381207" cy="414784"/>
            </a:xfrm>
          </p:grpSpPr>
          <p:sp>
            <p:nvSpPr>
              <p:cNvPr id="57" name="Скругленный прямоугольник 56"/>
              <p:cNvSpPr/>
              <p:nvPr/>
            </p:nvSpPr>
            <p:spPr>
              <a:xfrm>
                <a:off x="2000032" y="3978245"/>
                <a:ext cx="6989276" cy="414784"/>
              </a:xfrm>
              <a:prstGeom prst="roundRect">
                <a:avLst>
                  <a:gd name="adj" fmla="val 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ru-RU" sz="1200" b="1" dirty="0" smtClean="0">
                    <a:solidFill>
                      <a:srgbClr val="C55A1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Мониторинг </a:t>
                </a:r>
                <a:r>
                  <a:rPr lang="ru-RU" sz="1200" b="1" dirty="0">
                    <a:solidFill>
                      <a:srgbClr val="C55A1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социально-экономической ситуации, инвестиционного и предпринимательского потенциала в автономном округе</a:t>
                </a:r>
              </a:p>
            </p:txBody>
          </p:sp>
          <p:sp>
            <p:nvSpPr>
              <p:cNvPr id="59" name="Нашивка 58"/>
              <p:cNvSpPr/>
              <p:nvPr/>
            </p:nvSpPr>
            <p:spPr>
              <a:xfrm>
                <a:off x="1747599" y="4063415"/>
                <a:ext cx="144853" cy="244443"/>
              </a:xfrm>
              <a:prstGeom prst="chevron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200" b="1" dirty="0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7" name="Нашивка 76"/>
              <p:cNvSpPr/>
              <p:nvPr/>
            </p:nvSpPr>
            <p:spPr>
              <a:xfrm>
                <a:off x="1608101" y="4066201"/>
                <a:ext cx="144853" cy="244443"/>
              </a:xfrm>
              <a:prstGeom prst="chevron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200" b="1" dirty="0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83" name="Группа 82"/>
            <p:cNvGrpSpPr/>
            <p:nvPr/>
          </p:nvGrpSpPr>
          <p:grpSpPr>
            <a:xfrm>
              <a:off x="1293829" y="2966287"/>
              <a:ext cx="7387661" cy="414784"/>
              <a:chOff x="1601647" y="3166542"/>
              <a:chExt cx="7387661" cy="414784"/>
            </a:xfrm>
          </p:grpSpPr>
          <p:sp>
            <p:nvSpPr>
              <p:cNvPr id="49" name="Скругленный прямоугольник 48"/>
              <p:cNvSpPr/>
              <p:nvPr/>
            </p:nvSpPr>
            <p:spPr>
              <a:xfrm>
                <a:off x="2000032" y="3166542"/>
                <a:ext cx="6989276" cy="414784"/>
              </a:xfrm>
              <a:prstGeom prst="roundRect">
                <a:avLst>
                  <a:gd name="adj" fmla="val 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ru-RU" sz="1200" b="1" dirty="0">
                    <a:solidFill>
                      <a:srgbClr val="C55A1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Разработка тэо  и бизнес-планов инвестиционных проектов</a:t>
                </a:r>
              </a:p>
            </p:txBody>
          </p:sp>
          <p:sp>
            <p:nvSpPr>
              <p:cNvPr id="43" name="Нашивка 42"/>
              <p:cNvSpPr/>
              <p:nvPr/>
            </p:nvSpPr>
            <p:spPr>
              <a:xfrm>
                <a:off x="1734166" y="3268018"/>
                <a:ext cx="144853" cy="244441"/>
              </a:xfrm>
              <a:prstGeom prst="chevron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200" b="1" dirty="0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4" name="Нашивка 43"/>
              <p:cNvSpPr/>
              <p:nvPr/>
            </p:nvSpPr>
            <p:spPr>
              <a:xfrm>
                <a:off x="1601647" y="3268018"/>
                <a:ext cx="144853" cy="244441"/>
              </a:xfrm>
              <a:prstGeom prst="chevron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200" b="1" dirty="0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87" name="Группа 86"/>
            <p:cNvGrpSpPr/>
            <p:nvPr/>
          </p:nvGrpSpPr>
          <p:grpSpPr>
            <a:xfrm>
              <a:off x="1282120" y="4916407"/>
              <a:ext cx="7309054" cy="414784"/>
              <a:chOff x="1589938" y="4872401"/>
              <a:chExt cx="7309054" cy="414784"/>
            </a:xfrm>
          </p:grpSpPr>
          <p:sp>
            <p:nvSpPr>
              <p:cNvPr id="65" name="Скругленный прямоугольник 64"/>
              <p:cNvSpPr/>
              <p:nvPr/>
            </p:nvSpPr>
            <p:spPr>
              <a:xfrm>
                <a:off x="1973654" y="4872401"/>
                <a:ext cx="6925338" cy="414784"/>
              </a:xfrm>
              <a:prstGeom prst="roundRect">
                <a:avLst>
                  <a:gd name="adj" fmla="val 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ru-RU" sz="1200" b="1" dirty="0">
                    <a:solidFill>
                      <a:srgbClr val="C55A1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Ведение баз данных информационного мониторинга и </a:t>
                </a:r>
                <a:r>
                  <a:rPr lang="ru-RU" sz="1200" b="1" dirty="0" smtClean="0">
                    <a:solidFill>
                      <a:srgbClr val="C55A1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финансово-экономических показателей Югры</a:t>
                </a:r>
                <a:endParaRPr lang="ru-RU" sz="1200" b="1" dirty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7" name="Нашивка 66"/>
              <p:cNvSpPr/>
              <p:nvPr/>
            </p:nvSpPr>
            <p:spPr>
              <a:xfrm>
                <a:off x="1725688" y="4929096"/>
                <a:ext cx="144853" cy="244443"/>
              </a:xfrm>
              <a:prstGeom prst="chevron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200" b="1" dirty="0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9" name="Нашивка 78"/>
              <p:cNvSpPr/>
              <p:nvPr/>
            </p:nvSpPr>
            <p:spPr>
              <a:xfrm>
                <a:off x="1589938" y="4929096"/>
                <a:ext cx="144853" cy="244443"/>
              </a:xfrm>
              <a:prstGeom prst="chevron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200" b="1" dirty="0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</p:grpSp>
      </p:grpSp>
      <p:sp>
        <p:nvSpPr>
          <p:cNvPr id="42" name="Скругленный прямоугольник 41"/>
          <p:cNvSpPr/>
          <p:nvPr/>
        </p:nvSpPr>
        <p:spPr>
          <a:xfrm>
            <a:off x="1777698" y="2432992"/>
            <a:ext cx="6888507" cy="414784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деятельности </a:t>
            </a:r>
            <a:r>
              <a:rPr lang="ru-RU" sz="1400" b="1" dirty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 «Региональный центр инвестиций</a:t>
            </a:r>
            <a:r>
              <a:rPr lang="ru-RU" sz="1400" b="1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ru-RU" sz="1200" b="1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just"/>
            <a:r>
              <a:rPr lang="ru-RU" sz="1200" b="1" dirty="0" smtClean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</a:t>
            </a:r>
            <a:r>
              <a:rPr lang="ru-RU" sz="1200" b="1" dirty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целью </a:t>
            </a:r>
            <a:r>
              <a:rPr lang="ru-RU" sz="1200" b="1" dirty="0" smtClean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 «Региональный центр инвестиций» </a:t>
            </a:r>
            <a:r>
              <a:rPr lang="ru-RU" sz="1200" b="1" dirty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является: «Обеспечение инвестиционной привлекательности Ханты-Мансийского автономного округа – Югры путем участия в реализации программ Ханты-Мансийского автономного округа – Югры, а также иных мероприятий, направленных на развитие экономики Ханты-Мансийского автономного округа – Югры»:</a:t>
            </a:r>
          </a:p>
          <a:p>
            <a:endParaRPr lang="ru-RU" sz="1200" b="1" cap="all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Нашивка 53"/>
          <p:cNvSpPr/>
          <p:nvPr/>
        </p:nvSpPr>
        <p:spPr>
          <a:xfrm>
            <a:off x="1383225" y="3820677"/>
            <a:ext cx="144986" cy="230055"/>
          </a:xfrm>
          <a:prstGeom prst="chevron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 b="1" cap="all" dirty="0">
              <a:solidFill>
                <a:schemeClr val="tx1"/>
              </a:solidFill>
            </a:endParaRPr>
          </a:p>
        </p:txBody>
      </p:sp>
      <p:sp>
        <p:nvSpPr>
          <p:cNvPr id="58" name="Нашивка 57"/>
          <p:cNvSpPr/>
          <p:nvPr/>
        </p:nvSpPr>
        <p:spPr>
          <a:xfrm>
            <a:off x="1404051" y="4637462"/>
            <a:ext cx="144986" cy="230055"/>
          </a:xfrm>
          <a:prstGeom prst="chevron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 b="1" cap="all" dirty="0">
              <a:solidFill>
                <a:schemeClr val="tx1"/>
              </a:solidFill>
            </a:endParaRPr>
          </a:p>
        </p:txBody>
      </p:sp>
      <p:sp>
        <p:nvSpPr>
          <p:cNvPr id="60" name="Нашивка 59"/>
          <p:cNvSpPr/>
          <p:nvPr/>
        </p:nvSpPr>
        <p:spPr>
          <a:xfrm>
            <a:off x="1379639" y="5558539"/>
            <a:ext cx="144986" cy="230055"/>
          </a:xfrm>
          <a:prstGeom prst="chevron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 b="1" cap="all" dirty="0">
              <a:solidFill>
                <a:schemeClr val="tx1"/>
              </a:solidFill>
            </a:endParaRPr>
          </a:p>
        </p:txBody>
      </p:sp>
      <p:sp>
        <p:nvSpPr>
          <p:cNvPr id="46" name="Нашивка 45"/>
          <p:cNvSpPr/>
          <p:nvPr/>
        </p:nvSpPr>
        <p:spPr>
          <a:xfrm>
            <a:off x="1461290" y="2263268"/>
            <a:ext cx="144853" cy="221912"/>
          </a:xfrm>
          <a:prstGeom prst="chevron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b="1" cap="all" dirty="0">
              <a:solidFill>
                <a:srgbClr val="FF0000"/>
              </a:solidFill>
            </a:endParaRPr>
          </a:p>
        </p:txBody>
      </p:sp>
      <p:sp>
        <p:nvSpPr>
          <p:cNvPr id="48" name="Нашивка 47"/>
          <p:cNvSpPr/>
          <p:nvPr/>
        </p:nvSpPr>
        <p:spPr>
          <a:xfrm>
            <a:off x="1596402" y="2263268"/>
            <a:ext cx="144853" cy="221912"/>
          </a:xfrm>
          <a:prstGeom prst="chevron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b="1" cap="all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1238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EE8EF-EC32-4DF1-B854-EBC3358036FE}" type="slidenum">
              <a:rPr lang="ru-RU" smtClean="0"/>
              <a:pPr/>
              <a:t>20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162235" y="2425073"/>
            <a:ext cx="7006855" cy="7388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4000" b="1" cap="all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918363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EE8EF-EC32-4DF1-B854-EBC3358036FE}" type="slidenum">
              <a:rPr lang="ru-RU" smtClean="0"/>
              <a:pPr/>
              <a:t>3</a:t>
            </a:fld>
            <a:endParaRPr lang="ru-RU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2496065" y="1348965"/>
            <a:ext cx="6315407" cy="334978"/>
            <a:chOff x="3224221" y="1222216"/>
            <a:chExt cx="5919779" cy="334978"/>
          </a:xfrm>
        </p:grpSpPr>
        <p:grpSp>
          <p:nvGrpSpPr>
            <p:cNvPr id="8" name="Группа 7"/>
            <p:cNvGrpSpPr/>
            <p:nvPr/>
          </p:nvGrpSpPr>
          <p:grpSpPr>
            <a:xfrm flipH="1">
              <a:off x="3224221" y="1222216"/>
              <a:ext cx="175596" cy="334976"/>
              <a:chOff x="3544179" y="1107100"/>
              <a:chExt cx="203834" cy="318518"/>
            </a:xfrm>
          </p:grpSpPr>
          <p:sp>
            <p:nvSpPr>
              <p:cNvPr id="10" name="Скругленный прямоугольник 9"/>
              <p:cNvSpPr/>
              <p:nvPr/>
            </p:nvSpPr>
            <p:spPr>
              <a:xfrm>
                <a:off x="3656496" y="1107100"/>
                <a:ext cx="91517" cy="318518"/>
              </a:xfrm>
              <a:prstGeom prst="roundRect">
                <a:avLst>
                  <a:gd name="adj" fmla="val 0"/>
                </a:avLst>
              </a:prstGeom>
              <a:solidFill>
                <a:srgbClr val="EB6C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cap="all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" name="Скругленный прямоугольник 10"/>
              <p:cNvSpPr/>
              <p:nvPr/>
            </p:nvSpPr>
            <p:spPr>
              <a:xfrm>
                <a:off x="3544179" y="1107100"/>
                <a:ext cx="90040" cy="318518"/>
              </a:xfrm>
              <a:prstGeom prst="roundRect">
                <a:avLst>
                  <a:gd name="adj" fmla="val 0"/>
                </a:avLst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cap="all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9" name="Скругленный прямоугольник 8"/>
            <p:cNvSpPr/>
            <p:nvPr/>
          </p:nvSpPr>
          <p:spPr>
            <a:xfrm>
              <a:off x="3458424" y="1222217"/>
              <a:ext cx="5685576" cy="334977"/>
            </a:xfrm>
            <a:prstGeom prst="roundRect">
              <a:avLst>
                <a:gd name="adj" fmla="val 0"/>
              </a:avLst>
            </a:prstGeom>
            <a:solidFill>
              <a:srgbClr val="5D9C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600" b="1" cap="all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Показатели деятельности в 2016 году</a:t>
              </a:r>
              <a:endParaRPr lang="ru-RU" sz="1600" b="1" cap="all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Скругленный прямоугольник 11"/>
          <p:cNvSpPr/>
          <p:nvPr/>
        </p:nvSpPr>
        <p:spPr>
          <a:xfrm>
            <a:off x="1321240" y="1568720"/>
            <a:ext cx="7303776" cy="508924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задание БУ «Региональный центр инвестиций» на 2016 год</a:t>
            </a:r>
            <a:endParaRPr lang="ru-RU" sz="1400" b="1" dirty="0">
              <a:solidFill>
                <a:srgbClr val="C55A1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321240" y="2239935"/>
            <a:ext cx="7580362" cy="414784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200" b="1" dirty="0" smtClean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государственным заданием, утвержденным приказом </a:t>
            </a:r>
            <a:r>
              <a:rPr lang="ru-RU" sz="1200" b="1" dirty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Департамента экономического развития Ханты-Мансийского автономного округа – Югры от 29 декабря 2015 года № </a:t>
            </a:r>
            <a:r>
              <a:rPr lang="ru-RU" sz="1200" b="1" dirty="0" smtClean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282, Учреждение </a:t>
            </a:r>
            <a:r>
              <a:rPr lang="ru-RU" sz="1200" b="1" dirty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выполняет работы: 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1684684" y="6040071"/>
            <a:ext cx="6979484" cy="508924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Исполнение Государственного задания за 2016 год составило 101 %</a:t>
            </a:r>
            <a:endParaRPr lang="ru-RU" sz="1200" b="1" dirty="0">
              <a:solidFill>
                <a:srgbClr val="C55A1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1" name="Группа 70"/>
          <p:cNvGrpSpPr/>
          <p:nvPr/>
        </p:nvGrpSpPr>
        <p:grpSpPr>
          <a:xfrm>
            <a:off x="1484768" y="6167961"/>
            <a:ext cx="253370" cy="244443"/>
            <a:chOff x="1699024" y="6349509"/>
            <a:chExt cx="253370" cy="244443"/>
          </a:xfrm>
        </p:grpSpPr>
        <p:sp>
          <p:nvSpPr>
            <p:cNvPr id="69" name="Нашивка 68"/>
            <p:cNvSpPr/>
            <p:nvPr/>
          </p:nvSpPr>
          <p:spPr>
            <a:xfrm>
              <a:off x="1807541" y="6349509"/>
              <a:ext cx="144853" cy="244443"/>
            </a:xfrm>
            <a:prstGeom prst="chevron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200" b="1" cap="all" dirty="0">
                <a:solidFill>
                  <a:schemeClr val="tx1"/>
                </a:solidFill>
              </a:endParaRPr>
            </a:p>
          </p:txBody>
        </p:sp>
        <p:sp>
          <p:nvSpPr>
            <p:cNvPr id="70" name="Нашивка 69"/>
            <p:cNvSpPr/>
            <p:nvPr/>
          </p:nvSpPr>
          <p:spPr>
            <a:xfrm>
              <a:off x="1699024" y="6349509"/>
              <a:ext cx="144853" cy="244443"/>
            </a:xfrm>
            <a:prstGeom prst="chevron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200" b="1" cap="all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8" name="Группа 77"/>
          <p:cNvGrpSpPr/>
          <p:nvPr/>
        </p:nvGrpSpPr>
        <p:grpSpPr>
          <a:xfrm>
            <a:off x="1384666" y="2934616"/>
            <a:ext cx="7435998" cy="3233176"/>
            <a:chOff x="1384666" y="2934616"/>
            <a:chExt cx="7435998" cy="2900514"/>
          </a:xfrm>
        </p:grpSpPr>
        <p:grpSp>
          <p:nvGrpSpPr>
            <p:cNvPr id="35" name="Группа 34"/>
            <p:cNvGrpSpPr/>
            <p:nvPr/>
          </p:nvGrpSpPr>
          <p:grpSpPr>
            <a:xfrm>
              <a:off x="1387184" y="2934616"/>
              <a:ext cx="7424289" cy="479212"/>
              <a:chOff x="1422821" y="3110705"/>
              <a:chExt cx="7424289" cy="519407"/>
            </a:xfrm>
          </p:grpSpPr>
          <p:sp>
            <p:nvSpPr>
              <p:cNvPr id="16" name="Скругленный прямоугольник 15"/>
              <p:cNvSpPr/>
              <p:nvPr/>
            </p:nvSpPr>
            <p:spPr>
              <a:xfrm>
                <a:off x="1422821" y="3112541"/>
                <a:ext cx="5420766" cy="517571"/>
              </a:xfrm>
              <a:prstGeom prst="roundRect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Наименование работы</a:t>
                </a:r>
                <a:endParaRPr lang="ru-RU" sz="1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Скругленный прямоугольник 16"/>
              <p:cNvSpPr/>
              <p:nvPr/>
            </p:nvSpPr>
            <p:spPr>
              <a:xfrm>
                <a:off x="6928340" y="3110705"/>
                <a:ext cx="1918769" cy="245966"/>
              </a:xfrm>
              <a:prstGeom prst="roundRect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Результат</a:t>
                </a:r>
                <a:endParaRPr lang="ru-RU" sz="1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Скругленный прямоугольник 17"/>
              <p:cNvSpPr/>
              <p:nvPr/>
            </p:nvSpPr>
            <p:spPr>
              <a:xfrm>
                <a:off x="6928341" y="3375649"/>
                <a:ext cx="927415" cy="245966"/>
              </a:xfrm>
              <a:prstGeom prst="roundRect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План</a:t>
                </a:r>
                <a:endParaRPr lang="ru-RU" sz="1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Скругленный прямоугольник 19"/>
              <p:cNvSpPr/>
              <p:nvPr/>
            </p:nvSpPr>
            <p:spPr>
              <a:xfrm>
                <a:off x="7919695" y="3375649"/>
                <a:ext cx="927415" cy="245966"/>
              </a:xfrm>
              <a:prstGeom prst="roundRect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факт</a:t>
                </a:r>
                <a:endParaRPr lang="ru-RU" sz="1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60" name="Группа 59"/>
            <p:cNvGrpSpPr/>
            <p:nvPr/>
          </p:nvGrpSpPr>
          <p:grpSpPr>
            <a:xfrm>
              <a:off x="6890202" y="3411567"/>
              <a:ext cx="934099" cy="2423563"/>
              <a:chOff x="6937307" y="3346448"/>
              <a:chExt cx="934099" cy="2423563"/>
            </a:xfrm>
          </p:grpSpPr>
          <p:sp>
            <p:nvSpPr>
              <p:cNvPr id="54" name="Скругленный прямоугольник 53"/>
              <p:cNvSpPr/>
              <p:nvPr/>
            </p:nvSpPr>
            <p:spPr>
              <a:xfrm>
                <a:off x="6937307" y="3346448"/>
                <a:ext cx="934099" cy="2423563"/>
              </a:xfrm>
              <a:prstGeom prst="roundRect">
                <a:avLst>
                  <a:gd name="adj" fmla="val 5824"/>
                </a:avLst>
              </a:prstGeom>
              <a:solidFill>
                <a:schemeClr val="accent1">
                  <a:alpha val="18000"/>
                </a:schemeClr>
              </a:solidFill>
              <a:ln>
                <a:solidFill>
                  <a:schemeClr val="accent1">
                    <a:alpha val="1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55" name="Группа 54"/>
              <p:cNvGrpSpPr/>
              <p:nvPr/>
            </p:nvGrpSpPr>
            <p:grpSpPr>
              <a:xfrm>
                <a:off x="7109585" y="3372009"/>
                <a:ext cx="646331" cy="1834896"/>
                <a:chOff x="5976792" y="3760677"/>
                <a:chExt cx="646331" cy="1834896"/>
              </a:xfrm>
            </p:grpSpPr>
            <p:sp>
              <p:nvSpPr>
                <p:cNvPr id="56" name="TextBox 55"/>
                <p:cNvSpPr txBox="1"/>
                <p:nvPr/>
              </p:nvSpPr>
              <p:spPr>
                <a:xfrm>
                  <a:off x="5976792" y="3760677"/>
                  <a:ext cx="646331" cy="331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b="1" dirty="0" smtClean="0">
                      <a:solidFill>
                        <a:srgbClr val="C55A1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1313</a:t>
                  </a:r>
                  <a:endParaRPr lang="ru-RU" b="1" dirty="0">
                    <a:solidFill>
                      <a:srgbClr val="C55A1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7" name="TextBox 56"/>
                <p:cNvSpPr txBox="1"/>
                <p:nvPr/>
              </p:nvSpPr>
              <p:spPr>
                <a:xfrm>
                  <a:off x="6024836" y="4418258"/>
                  <a:ext cx="530915" cy="331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b="1" dirty="0">
                      <a:solidFill>
                        <a:srgbClr val="C55A1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475</a:t>
                  </a:r>
                  <a:endParaRPr lang="ru-RU" sz="2000" b="1" dirty="0">
                    <a:solidFill>
                      <a:srgbClr val="C55A1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8" name="TextBox 57"/>
                <p:cNvSpPr txBox="1"/>
                <p:nvPr/>
              </p:nvSpPr>
              <p:spPr>
                <a:xfrm>
                  <a:off x="6042902" y="4817048"/>
                  <a:ext cx="441147" cy="35894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2000" b="1" dirty="0">
                      <a:solidFill>
                        <a:srgbClr val="C55A1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12</a:t>
                  </a:r>
                </a:p>
              </p:txBody>
            </p:sp>
            <p:sp>
              <p:nvSpPr>
                <p:cNvPr id="59" name="TextBox 58"/>
                <p:cNvSpPr txBox="1"/>
                <p:nvPr/>
              </p:nvSpPr>
              <p:spPr>
                <a:xfrm>
                  <a:off x="6114270" y="5236630"/>
                  <a:ext cx="312907" cy="35894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2000" b="1" dirty="0">
                      <a:solidFill>
                        <a:srgbClr val="C55A1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4</a:t>
                  </a:r>
                </a:p>
              </p:txBody>
            </p:sp>
          </p:grpSp>
        </p:grpSp>
        <p:grpSp>
          <p:nvGrpSpPr>
            <p:cNvPr id="61" name="Группа 60"/>
            <p:cNvGrpSpPr/>
            <p:nvPr/>
          </p:nvGrpSpPr>
          <p:grpSpPr>
            <a:xfrm>
              <a:off x="7897674" y="3403736"/>
              <a:ext cx="922990" cy="2423563"/>
              <a:chOff x="6936944" y="3346448"/>
              <a:chExt cx="922990" cy="2423563"/>
            </a:xfrm>
          </p:grpSpPr>
          <p:sp>
            <p:nvSpPr>
              <p:cNvPr id="62" name="Скругленный прямоугольник 61"/>
              <p:cNvSpPr/>
              <p:nvPr/>
            </p:nvSpPr>
            <p:spPr>
              <a:xfrm>
                <a:off x="6936944" y="3346448"/>
                <a:ext cx="922990" cy="2423563"/>
              </a:xfrm>
              <a:prstGeom prst="roundRect">
                <a:avLst>
                  <a:gd name="adj" fmla="val 5824"/>
                </a:avLst>
              </a:prstGeom>
              <a:solidFill>
                <a:schemeClr val="accent1">
                  <a:alpha val="18000"/>
                </a:schemeClr>
              </a:solidFill>
              <a:ln>
                <a:solidFill>
                  <a:schemeClr val="accent1">
                    <a:alpha val="1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63" name="Группа 62"/>
              <p:cNvGrpSpPr/>
              <p:nvPr/>
            </p:nvGrpSpPr>
            <p:grpSpPr>
              <a:xfrm>
                <a:off x="7109585" y="3372009"/>
                <a:ext cx="646331" cy="1843735"/>
                <a:chOff x="5976792" y="3760677"/>
                <a:chExt cx="646331" cy="1843735"/>
              </a:xfrm>
            </p:grpSpPr>
            <p:sp>
              <p:nvSpPr>
                <p:cNvPr id="64" name="TextBox 63"/>
                <p:cNvSpPr txBox="1"/>
                <p:nvPr/>
              </p:nvSpPr>
              <p:spPr>
                <a:xfrm>
                  <a:off x="5976792" y="3760677"/>
                  <a:ext cx="646331" cy="331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b="1" dirty="0">
                      <a:solidFill>
                        <a:srgbClr val="C55A1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1330</a:t>
                  </a:r>
                </a:p>
              </p:txBody>
            </p:sp>
            <p:sp>
              <p:nvSpPr>
                <p:cNvPr id="65" name="TextBox 64"/>
                <p:cNvSpPr txBox="1"/>
                <p:nvPr/>
              </p:nvSpPr>
              <p:spPr>
                <a:xfrm>
                  <a:off x="6039730" y="4419581"/>
                  <a:ext cx="530915" cy="331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b="1" dirty="0">
                      <a:solidFill>
                        <a:srgbClr val="C55A1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475</a:t>
                  </a:r>
                  <a:endParaRPr lang="ru-RU" sz="2000" b="1" dirty="0">
                    <a:solidFill>
                      <a:srgbClr val="C55A1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6" name="TextBox 65"/>
                <p:cNvSpPr txBox="1"/>
                <p:nvPr/>
              </p:nvSpPr>
              <p:spPr>
                <a:xfrm>
                  <a:off x="6060364" y="4824879"/>
                  <a:ext cx="415498" cy="331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b="1" dirty="0">
                      <a:solidFill>
                        <a:srgbClr val="C55A1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12</a:t>
                  </a:r>
                  <a:endParaRPr lang="ru-RU" sz="2000" b="1" dirty="0">
                    <a:solidFill>
                      <a:srgbClr val="C55A1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7" name="TextBox 66"/>
                <p:cNvSpPr txBox="1"/>
                <p:nvPr/>
              </p:nvSpPr>
              <p:spPr>
                <a:xfrm>
                  <a:off x="6115333" y="5245469"/>
                  <a:ext cx="312907" cy="35894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2000" b="1" dirty="0">
                      <a:solidFill>
                        <a:srgbClr val="C55A1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4</a:t>
                  </a:r>
                </a:p>
              </p:txBody>
            </p:sp>
          </p:grpSp>
        </p:grpSp>
        <p:grpSp>
          <p:nvGrpSpPr>
            <p:cNvPr id="77" name="Группа 76"/>
            <p:cNvGrpSpPr/>
            <p:nvPr/>
          </p:nvGrpSpPr>
          <p:grpSpPr>
            <a:xfrm>
              <a:off x="1384666" y="3413827"/>
              <a:ext cx="5539885" cy="2421303"/>
              <a:chOff x="1389776" y="3378868"/>
              <a:chExt cx="5539885" cy="2421303"/>
            </a:xfrm>
          </p:grpSpPr>
          <p:sp>
            <p:nvSpPr>
              <p:cNvPr id="46" name="Скругленный прямоугольник 45"/>
              <p:cNvSpPr/>
              <p:nvPr/>
            </p:nvSpPr>
            <p:spPr>
              <a:xfrm>
                <a:off x="1389776" y="3378868"/>
                <a:ext cx="5420766" cy="2421303"/>
              </a:xfrm>
              <a:prstGeom prst="roundRect">
                <a:avLst>
                  <a:gd name="adj" fmla="val 5824"/>
                </a:avLst>
              </a:prstGeom>
              <a:solidFill>
                <a:schemeClr val="accent1">
                  <a:alpha val="18000"/>
                </a:schemeClr>
              </a:solidFill>
              <a:ln>
                <a:solidFill>
                  <a:schemeClr val="accent1">
                    <a:alpha val="1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72" name="Группа 71"/>
              <p:cNvGrpSpPr/>
              <p:nvPr/>
            </p:nvGrpSpPr>
            <p:grpSpPr>
              <a:xfrm>
                <a:off x="1393079" y="3382960"/>
                <a:ext cx="5536582" cy="1510575"/>
                <a:chOff x="1676873" y="3323815"/>
                <a:chExt cx="5536582" cy="1510575"/>
              </a:xfrm>
            </p:grpSpPr>
            <p:sp>
              <p:nvSpPr>
                <p:cNvPr id="73" name="Скругленный прямоугольник 72"/>
                <p:cNvSpPr/>
                <p:nvPr/>
              </p:nvSpPr>
              <p:spPr>
                <a:xfrm>
                  <a:off x="1676873" y="3323815"/>
                  <a:ext cx="5514768" cy="508924"/>
                </a:xfrm>
                <a:prstGeom prst="roundRect">
                  <a:avLst>
                    <a:gd name="adj" fmla="val 0"/>
                  </a:avLst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r>
                    <a:rPr lang="ru-RU" sz="1200" b="1" dirty="0" smtClean="0">
                      <a:solidFill>
                        <a:srgbClr val="0045B4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(1) </a:t>
                  </a:r>
                  <a:r>
                    <a:rPr lang="ru-RU" sz="1200" dirty="0" smtClean="0">
                      <a:solidFill>
                        <a:srgbClr val="0045B4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Проведение информационно-аналитического мониторинга. Сбор и обработка статистической информации </a:t>
                  </a:r>
                  <a:endParaRPr lang="ru-RU" sz="1200" dirty="0">
                    <a:solidFill>
                      <a:srgbClr val="0045B4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4" name="Скругленный прямоугольник 73"/>
                <p:cNvSpPr/>
                <p:nvPr/>
              </p:nvSpPr>
              <p:spPr>
                <a:xfrm>
                  <a:off x="1679736" y="3587256"/>
                  <a:ext cx="5515152" cy="508924"/>
                </a:xfrm>
                <a:prstGeom prst="roundRect">
                  <a:avLst>
                    <a:gd name="adj" fmla="val 0"/>
                  </a:avLst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r>
                    <a:rPr lang="ru-RU" sz="1200" b="1" dirty="0" smtClean="0">
                      <a:solidFill>
                        <a:srgbClr val="0045B4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(2) </a:t>
                  </a:r>
                  <a:r>
                    <a:rPr lang="ru-RU" sz="1200" dirty="0" smtClean="0">
                      <a:solidFill>
                        <a:srgbClr val="0045B4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Организация мероприятий: конференций, семинаров</a:t>
                  </a:r>
                  <a:endParaRPr lang="ru-RU" sz="1200" dirty="0">
                    <a:solidFill>
                      <a:srgbClr val="0045B4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5" name="Скругленный прямоугольник 74"/>
                <p:cNvSpPr/>
                <p:nvPr/>
              </p:nvSpPr>
              <p:spPr>
                <a:xfrm>
                  <a:off x="1688796" y="4325466"/>
                  <a:ext cx="5524659" cy="508924"/>
                </a:xfrm>
                <a:prstGeom prst="roundRect">
                  <a:avLst>
                    <a:gd name="adj" fmla="val 0"/>
                  </a:avLst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r>
                    <a:rPr lang="ru-RU" sz="1200" b="1" dirty="0" smtClean="0">
                      <a:solidFill>
                        <a:srgbClr val="0045B4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(4) </a:t>
                  </a:r>
                  <a:r>
                    <a:rPr lang="ru-RU" sz="1200" dirty="0">
                      <a:solidFill>
                        <a:srgbClr val="0045B4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В</a:t>
                  </a:r>
                  <a:r>
                    <a:rPr lang="ru-RU" sz="1200" dirty="0" smtClean="0">
                      <a:solidFill>
                        <a:srgbClr val="0045B4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едение информационных ресурсов и баз данных. </a:t>
                  </a:r>
                  <a:endParaRPr lang="ru-RU" sz="1200" dirty="0">
                    <a:solidFill>
                      <a:srgbClr val="0045B4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42" name="Скругленный прямоугольник 41"/>
          <p:cNvSpPr/>
          <p:nvPr/>
        </p:nvSpPr>
        <p:spPr>
          <a:xfrm>
            <a:off x="1396167" y="4230785"/>
            <a:ext cx="5514768" cy="508924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</a:t>
            </a:r>
            <a:r>
              <a:rPr lang="ru-RU" sz="1200" dirty="0" smtClean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Предоставление консультационных и методических разъяснений</a:t>
            </a:r>
            <a:r>
              <a:rPr lang="ru-RU" sz="1200" b="1" dirty="0" smtClean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(</a:t>
            </a:r>
            <a:r>
              <a:rPr lang="ru-RU" sz="1200" dirty="0" smtClean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Информационно-консультационное, организационное и экспертно-аналитическое сопровождение инвестиционной деятельности в Югре)</a:t>
            </a:r>
            <a:endParaRPr lang="ru-RU" sz="1200" dirty="0">
              <a:solidFill>
                <a:srgbClr val="0045B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233818" y="3864679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8243439" y="3852853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1387184" y="5588321"/>
            <a:ext cx="5524659" cy="508924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 </a:t>
            </a:r>
            <a:r>
              <a:rPr lang="ru-RU" sz="1200" dirty="0" smtClean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sz="1200" dirty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развитие (модернизация) </a:t>
            </a:r>
            <a:r>
              <a:rPr lang="ru-RU" sz="1200" dirty="0" smtClean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автоматизированных информационных систем (АИС) и компонентов информационно-телекоммуникационной инфраструктуры. </a:t>
            </a:r>
            <a:endParaRPr lang="ru-RU" sz="1200" dirty="0">
              <a:solidFill>
                <a:srgbClr val="0045B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1399891" y="5016468"/>
            <a:ext cx="5524659" cy="508924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 </a:t>
            </a:r>
            <a:r>
              <a:rPr lang="ru-RU" sz="1200" dirty="0" smtClean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Техническое сопровождение и эксплуатация автоматизированных информационных систем (АИС) и компонентов информационно-телекоммуникационной инфраструктуры</a:t>
            </a:r>
            <a:endParaRPr lang="ru-RU" sz="1200" dirty="0">
              <a:solidFill>
                <a:srgbClr val="0045B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8216531" y="5646332"/>
            <a:ext cx="3000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7233817" y="5649790"/>
            <a:ext cx="3000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414516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EE8EF-EC32-4DF1-B854-EBC3358036FE}" type="slidenum">
              <a:rPr lang="ru-RU" smtClean="0"/>
              <a:pPr/>
              <a:t>4</a:t>
            </a:fld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3224221" y="1348965"/>
            <a:ext cx="5919779" cy="334978"/>
            <a:chOff x="3224221" y="1222216"/>
            <a:chExt cx="5919779" cy="334978"/>
          </a:xfrm>
        </p:grpSpPr>
        <p:grpSp>
          <p:nvGrpSpPr>
            <p:cNvPr id="6" name="Группа 5"/>
            <p:cNvGrpSpPr/>
            <p:nvPr/>
          </p:nvGrpSpPr>
          <p:grpSpPr>
            <a:xfrm flipH="1">
              <a:off x="3224221" y="1222216"/>
              <a:ext cx="175596" cy="334976"/>
              <a:chOff x="3544179" y="1107100"/>
              <a:chExt cx="203834" cy="318518"/>
            </a:xfrm>
          </p:grpSpPr>
          <p:sp>
            <p:nvSpPr>
              <p:cNvPr id="8" name="Скругленный прямоугольник 7"/>
              <p:cNvSpPr/>
              <p:nvPr/>
            </p:nvSpPr>
            <p:spPr>
              <a:xfrm>
                <a:off x="3656496" y="1107100"/>
                <a:ext cx="91517" cy="318518"/>
              </a:xfrm>
              <a:prstGeom prst="roundRect">
                <a:avLst>
                  <a:gd name="adj" fmla="val 0"/>
                </a:avLst>
              </a:prstGeom>
              <a:solidFill>
                <a:srgbClr val="EB6C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cap="all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Скругленный прямоугольник 8"/>
              <p:cNvSpPr/>
              <p:nvPr/>
            </p:nvSpPr>
            <p:spPr>
              <a:xfrm>
                <a:off x="3544179" y="1107100"/>
                <a:ext cx="90040" cy="318518"/>
              </a:xfrm>
              <a:prstGeom prst="roundRect">
                <a:avLst>
                  <a:gd name="adj" fmla="val 0"/>
                </a:avLst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cap="all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" name="Скругленный прямоугольник 6"/>
            <p:cNvSpPr/>
            <p:nvPr/>
          </p:nvSpPr>
          <p:spPr>
            <a:xfrm>
              <a:off x="3458424" y="1222217"/>
              <a:ext cx="5685576" cy="334977"/>
            </a:xfrm>
            <a:prstGeom prst="roundRect">
              <a:avLst>
                <a:gd name="adj" fmla="val 0"/>
              </a:avLst>
            </a:prstGeom>
            <a:solidFill>
              <a:srgbClr val="5D9C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400" b="1" cap="all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Мониторинг социально-экономического развития</a:t>
              </a:r>
              <a:endParaRPr lang="ru-RU" sz="1400" b="1" cap="all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1494890" y="1935446"/>
            <a:ext cx="7395545" cy="491131"/>
            <a:chOff x="1518178" y="2053081"/>
            <a:chExt cx="7395545" cy="491131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1780249" y="2129428"/>
              <a:ext cx="7133474" cy="414784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14000"/>
                </a:lnSpc>
              </a:pPr>
              <a:r>
                <a:rPr lang="ru-RU" sz="1200" b="1" dirty="0" smtClean="0">
                  <a:solidFill>
                    <a:srgbClr val="0045B4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2016 году БУ «Региональный центр инвестиций» </a:t>
              </a:r>
              <a:r>
                <a:rPr lang="ru-RU" sz="1200" b="1" dirty="0">
                  <a:solidFill>
                    <a:srgbClr val="0045B4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</a:t>
              </a:r>
              <a:r>
                <a:rPr lang="ru-RU" sz="1200" b="1" dirty="0" smtClean="0">
                  <a:solidFill>
                    <a:srgbClr val="0045B4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существлялся мониторинг социально-экономического положения Ханты-Мансийского автономного округа – Югры, по итогам которого подготовлено </a:t>
              </a:r>
              <a:r>
                <a:rPr lang="ru-RU" sz="1200" b="1" dirty="0" smtClean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1330</a:t>
              </a:r>
              <a:r>
                <a:rPr lang="ru-RU" sz="1200" b="1" dirty="0" smtClean="0">
                  <a:solidFill>
                    <a:srgbClr val="0045B4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информационно-аналитических материалов по направлениям </a:t>
              </a:r>
              <a:endParaRPr lang="ru-RU" sz="1200" b="1" dirty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Нашивка 10"/>
            <p:cNvSpPr/>
            <p:nvPr/>
          </p:nvSpPr>
          <p:spPr>
            <a:xfrm>
              <a:off x="1626695" y="2053081"/>
              <a:ext cx="144853" cy="244443"/>
            </a:xfrm>
            <a:prstGeom prst="chevron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200" b="1" cap="all" dirty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Нашивка 11"/>
            <p:cNvSpPr/>
            <p:nvPr/>
          </p:nvSpPr>
          <p:spPr>
            <a:xfrm>
              <a:off x="1518178" y="2053081"/>
              <a:ext cx="144853" cy="244443"/>
            </a:xfrm>
            <a:prstGeom prst="chevron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200" b="1" cap="all" dirty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1682645" y="2907904"/>
            <a:ext cx="7426708" cy="2533327"/>
            <a:chOff x="1943629" y="3532746"/>
            <a:chExt cx="7346582" cy="2491715"/>
          </a:xfrm>
        </p:grpSpPr>
        <p:grpSp>
          <p:nvGrpSpPr>
            <p:cNvPr id="21" name="Группа 20"/>
            <p:cNvGrpSpPr/>
            <p:nvPr/>
          </p:nvGrpSpPr>
          <p:grpSpPr>
            <a:xfrm>
              <a:off x="1943630" y="3532746"/>
              <a:ext cx="3711674" cy="745905"/>
              <a:chOff x="1916469" y="3146217"/>
              <a:chExt cx="3711674" cy="557056"/>
            </a:xfrm>
          </p:grpSpPr>
          <p:sp>
            <p:nvSpPr>
              <p:cNvPr id="13" name="Скругленный прямоугольник 12"/>
              <p:cNvSpPr/>
              <p:nvPr/>
            </p:nvSpPr>
            <p:spPr>
              <a:xfrm>
                <a:off x="1916469" y="3146217"/>
                <a:ext cx="826731" cy="557056"/>
              </a:xfrm>
              <a:prstGeom prst="roundRect">
                <a:avLst/>
              </a:prstGeom>
              <a:solidFill>
                <a:schemeClr val="accent1">
                  <a:alpha val="18000"/>
                </a:schemeClr>
              </a:solidFill>
              <a:ln>
                <a:solidFill>
                  <a:schemeClr val="accent1">
                    <a:alpha val="1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80000"/>
                  </a:lnSpc>
                </a:pPr>
                <a:r>
                  <a:rPr lang="ru-RU" sz="2400" b="1" dirty="0" smtClean="0">
                    <a:solidFill>
                      <a:srgbClr val="0045B4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16</a:t>
                </a:r>
                <a:endParaRPr lang="ru-RU" sz="1200" b="1" dirty="0">
                  <a:solidFill>
                    <a:srgbClr val="0045B4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" name="Скругленный прямоугольник 18"/>
              <p:cNvSpPr/>
              <p:nvPr/>
            </p:nvSpPr>
            <p:spPr>
              <a:xfrm>
                <a:off x="2710062" y="3217352"/>
                <a:ext cx="2918081" cy="414784"/>
              </a:xfrm>
              <a:prstGeom prst="roundRect">
                <a:avLst>
                  <a:gd name="adj" fmla="val 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14000"/>
                  </a:lnSpc>
                </a:pPr>
                <a:r>
                  <a:rPr lang="ru-RU" sz="1200" b="1" dirty="0" smtClean="0">
                    <a:solidFill>
                      <a:srgbClr val="C55A1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Продукты </a:t>
                </a:r>
                <a:r>
                  <a:rPr lang="ru-RU" sz="1200" b="1" dirty="0">
                    <a:solidFill>
                      <a:srgbClr val="C55A1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питания по 40 </a:t>
                </a:r>
                <a:r>
                  <a:rPr lang="ru-RU" sz="1200" b="1" dirty="0" smtClean="0">
                    <a:solidFill>
                      <a:srgbClr val="C55A1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наименованиям</a:t>
                </a:r>
                <a:endParaRPr lang="ru-RU" sz="1200" b="1" dirty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3" name="Группа 22"/>
            <p:cNvGrpSpPr/>
            <p:nvPr/>
          </p:nvGrpSpPr>
          <p:grpSpPr>
            <a:xfrm>
              <a:off x="1943629" y="4405652"/>
              <a:ext cx="3711675" cy="745905"/>
              <a:chOff x="1916468" y="4019123"/>
              <a:chExt cx="3711675" cy="557056"/>
            </a:xfrm>
          </p:grpSpPr>
          <p:sp>
            <p:nvSpPr>
              <p:cNvPr id="14" name="Скругленный прямоугольник 13"/>
              <p:cNvSpPr/>
              <p:nvPr/>
            </p:nvSpPr>
            <p:spPr>
              <a:xfrm>
                <a:off x="1916468" y="4019123"/>
                <a:ext cx="826731" cy="557056"/>
              </a:xfrm>
              <a:prstGeom prst="roundRect">
                <a:avLst/>
              </a:prstGeom>
              <a:solidFill>
                <a:schemeClr val="accent1">
                  <a:alpha val="18000"/>
                </a:schemeClr>
              </a:solidFill>
              <a:ln>
                <a:solidFill>
                  <a:schemeClr val="accent1">
                    <a:alpha val="1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80000"/>
                  </a:lnSpc>
                </a:pPr>
                <a:r>
                  <a:rPr lang="ru-RU" sz="2400" b="1" dirty="0" smtClean="0">
                    <a:solidFill>
                      <a:srgbClr val="0045B4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51</a:t>
                </a:r>
                <a:endParaRPr lang="ru-RU" sz="1200" b="1" dirty="0">
                  <a:solidFill>
                    <a:srgbClr val="0045B4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Скругленный прямоугольник 19"/>
              <p:cNvSpPr/>
              <p:nvPr/>
            </p:nvSpPr>
            <p:spPr>
              <a:xfrm>
                <a:off x="2710062" y="4090257"/>
                <a:ext cx="2918081" cy="414784"/>
              </a:xfrm>
              <a:prstGeom prst="roundRect">
                <a:avLst>
                  <a:gd name="adj" fmla="val 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14000"/>
                  </a:lnSpc>
                </a:pPr>
                <a:r>
                  <a:rPr lang="ru-RU" sz="1200" b="1" dirty="0" smtClean="0">
                    <a:solidFill>
                      <a:srgbClr val="0045B4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Социально-значимые продовольственные товары</a:t>
                </a:r>
                <a:endParaRPr lang="ru-RU" sz="1200" b="1" dirty="0">
                  <a:solidFill>
                    <a:srgbClr val="0045B4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4" name="Группа 23"/>
            <p:cNvGrpSpPr/>
            <p:nvPr/>
          </p:nvGrpSpPr>
          <p:grpSpPr>
            <a:xfrm>
              <a:off x="1943629" y="5278556"/>
              <a:ext cx="3744812" cy="745905"/>
              <a:chOff x="1916468" y="4892027"/>
              <a:chExt cx="3744812" cy="557056"/>
            </a:xfrm>
          </p:grpSpPr>
          <p:sp>
            <p:nvSpPr>
              <p:cNvPr id="15" name="Скругленный прямоугольник 14"/>
              <p:cNvSpPr/>
              <p:nvPr/>
            </p:nvSpPr>
            <p:spPr>
              <a:xfrm>
                <a:off x="1916468" y="4892027"/>
                <a:ext cx="826731" cy="557056"/>
              </a:xfrm>
              <a:prstGeom prst="roundRect">
                <a:avLst/>
              </a:prstGeom>
              <a:solidFill>
                <a:schemeClr val="accent1">
                  <a:alpha val="18000"/>
                </a:schemeClr>
              </a:solidFill>
              <a:ln>
                <a:solidFill>
                  <a:schemeClr val="accent1">
                    <a:alpha val="1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80000"/>
                  </a:lnSpc>
                </a:pPr>
                <a:r>
                  <a:rPr lang="ru-RU" sz="2400" b="1" dirty="0" smtClean="0">
                    <a:solidFill>
                      <a:srgbClr val="0045B4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453</a:t>
                </a:r>
                <a:endParaRPr lang="ru-RU" sz="1200" b="1" dirty="0">
                  <a:solidFill>
                    <a:srgbClr val="0045B4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Скругленный прямоугольник 21"/>
              <p:cNvSpPr/>
              <p:nvPr/>
            </p:nvSpPr>
            <p:spPr>
              <a:xfrm>
                <a:off x="2743199" y="4962071"/>
                <a:ext cx="2918081" cy="414784"/>
              </a:xfrm>
              <a:prstGeom prst="roundRect">
                <a:avLst>
                  <a:gd name="adj" fmla="val 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14000"/>
                  </a:lnSpc>
                </a:pPr>
                <a:r>
                  <a:rPr lang="ru-RU" sz="1200" b="1" dirty="0" smtClean="0">
                    <a:solidFill>
                      <a:srgbClr val="C55A1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Нефтепродукты и газ, реализуемые населению через АЗС, авиационное топливо</a:t>
                </a:r>
                <a:endParaRPr lang="ru-RU" sz="1200" b="1" dirty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5" name="Группа 24"/>
            <p:cNvGrpSpPr/>
            <p:nvPr/>
          </p:nvGrpSpPr>
          <p:grpSpPr>
            <a:xfrm>
              <a:off x="5545400" y="3532746"/>
              <a:ext cx="3711674" cy="745905"/>
              <a:chOff x="1916469" y="3146217"/>
              <a:chExt cx="3711674" cy="557056"/>
            </a:xfrm>
          </p:grpSpPr>
          <p:sp>
            <p:nvSpPr>
              <p:cNvPr id="26" name="Скругленный прямоугольник 25"/>
              <p:cNvSpPr/>
              <p:nvPr/>
            </p:nvSpPr>
            <p:spPr>
              <a:xfrm>
                <a:off x="1916469" y="3146217"/>
                <a:ext cx="826731" cy="557056"/>
              </a:xfrm>
              <a:prstGeom prst="roundRect">
                <a:avLst/>
              </a:prstGeom>
              <a:solidFill>
                <a:schemeClr val="accent1">
                  <a:alpha val="18000"/>
                </a:schemeClr>
              </a:solidFill>
              <a:ln>
                <a:solidFill>
                  <a:schemeClr val="accent1">
                    <a:alpha val="1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80000"/>
                  </a:lnSpc>
                </a:pPr>
                <a:r>
                  <a:rPr lang="ru-RU" sz="2400" b="1" dirty="0" smtClean="0">
                    <a:solidFill>
                      <a:srgbClr val="0045B4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101</a:t>
                </a:r>
                <a:endParaRPr lang="ru-RU" sz="1200" b="1" dirty="0">
                  <a:solidFill>
                    <a:srgbClr val="0045B4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Скругленный прямоугольник 26"/>
              <p:cNvSpPr/>
              <p:nvPr/>
            </p:nvSpPr>
            <p:spPr>
              <a:xfrm>
                <a:off x="2710062" y="3217352"/>
                <a:ext cx="2918081" cy="414784"/>
              </a:xfrm>
              <a:prstGeom prst="roundRect">
                <a:avLst>
                  <a:gd name="adj" fmla="val 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14000"/>
                  </a:lnSpc>
                </a:pPr>
                <a:r>
                  <a:rPr lang="ru-RU" sz="1200" b="1" dirty="0" smtClean="0">
                    <a:solidFill>
                      <a:srgbClr val="C55A1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Продовольственная продукция сельхозпроизводителей</a:t>
                </a:r>
                <a:endParaRPr lang="ru-RU" sz="1200" b="1" dirty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8" name="Группа 27"/>
            <p:cNvGrpSpPr/>
            <p:nvPr/>
          </p:nvGrpSpPr>
          <p:grpSpPr>
            <a:xfrm>
              <a:off x="5545399" y="4389772"/>
              <a:ext cx="3744812" cy="745905"/>
              <a:chOff x="1916468" y="4007263"/>
              <a:chExt cx="3744812" cy="557056"/>
            </a:xfrm>
          </p:grpSpPr>
          <p:sp>
            <p:nvSpPr>
              <p:cNvPr id="29" name="Скругленный прямоугольник 28"/>
              <p:cNvSpPr/>
              <p:nvPr/>
            </p:nvSpPr>
            <p:spPr>
              <a:xfrm>
                <a:off x="1916468" y="4007263"/>
                <a:ext cx="826731" cy="557056"/>
              </a:xfrm>
              <a:prstGeom prst="roundRect">
                <a:avLst/>
              </a:prstGeom>
              <a:solidFill>
                <a:schemeClr val="accent1">
                  <a:alpha val="18000"/>
                </a:schemeClr>
              </a:solidFill>
              <a:ln>
                <a:solidFill>
                  <a:schemeClr val="accent1">
                    <a:alpha val="1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80000"/>
                  </a:lnSpc>
                </a:pPr>
                <a:r>
                  <a:rPr lang="ru-RU" sz="2400" b="1" dirty="0" smtClean="0">
                    <a:solidFill>
                      <a:srgbClr val="0045B4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185</a:t>
                </a:r>
                <a:endParaRPr lang="ru-RU" sz="1200" b="1" dirty="0">
                  <a:solidFill>
                    <a:srgbClr val="0045B4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Скругленный прямоугольник 29"/>
              <p:cNvSpPr/>
              <p:nvPr/>
            </p:nvSpPr>
            <p:spPr>
              <a:xfrm>
                <a:off x="2743199" y="4042833"/>
                <a:ext cx="2918081" cy="414784"/>
              </a:xfrm>
              <a:prstGeom prst="roundRect">
                <a:avLst>
                  <a:gd name="adj" fmla="val 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14000"/>
                  </a:lnSpc>
                </a:pPr>
                <a:r>
                  <a:rPr lang="ru-RU" sz="1200" b="1" dirty="0" smtClean="0">
                    <a:solidFill>
                      <a:srgbClr val="0045B4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Мониторинг системообразующих</a:t>
                </a:r>
              </a:p>
              <a:p>
                <a:pPr>
                  <a:lnSpc>
                    <a:spcPct val="114000"/>
                  </a:lnSpc>
                </a:pPr>
                <a:r>
                  <a:rPr lang="ru-RU" sz="1200" b="1" dirty="0" smtClean="0">
                    <a:solidFill>
                      <a:srgbClr val="0045B4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предприятий</a:t>
                </a:r>
                <a:endParaRPr lang="ru-RU" sz="1200" b="1" dirty="0">
                  <a:solidFill>
                    <a:srgbClr val="0045B4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31" name="Группа 30"/>
            <p:cNvGrpSpPr/>
            <p:nvPr/>
          </p:nvGrpSpPr>
          <p:grpSpPr>
            <a:xfrm>
              <a:off x="5545399" y="5246804"/>
              <a:ext cx="3744812" cy="777654"/>
              <a:chOff x="1916468" y="4868316"/>
              <a:chExt cx="3744812" cy="580767"/>
            </a:xfrm>
          </p:grpSpPr>
          <p:sp>
            <p:nvSpPr>
              <p:cNvPr id="32" name="Скругленный прямоугольник 31"/>
              <p:cNvSpPr/>
              <p:nvPr/>
            </p:nvSpPr>
            <p:spPr>
              <a:xfrm>
                <a:off x="1916468" y="4892027"/>
                <a:ext cx="826731" cy="557056"/>
              </a:xfrm>
              <a:prstGeom prst="roundRect">
                <a:avLst/>
              </a:prstGeom>
              <a:solidFill>
                <a:schemeClr val="accent1">
                  <a:alpha val="18000"/>
                </a:schemeClr>
              </a:solidFill>
              <a:ln>
                <a:solidFill>
                  <a:schemeClr val="accent1">
                    <a:alpha val="1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80000"/>
                  </a:lnSpc>
                </a:pPr>
                <a:r>
                  <a:rPr lang="ru-RU" sz="2400" b="1" dirty="0" smtClean="0">
                    <a:solidFill>
                      <a:srgbClr val="0045B4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524</a:t>
                </a:r>
                <a:endParaRPr lang="ru-RU" sz="1200" b="1" dirty="0">
                  <a:solidFill>
                    <a:srgbClr val="0045B4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" name="Скругленный прямоугольник 32"/>
              <p:cNvSpPr/>
              <p:nvPr/>
            </p:nvSpPr>
            <p:spPr>
              <a:xfrm>
                <a:off x="2743199" y="4868316"/>
                <a:ext cx="2918081" cy="414784"/>
              </a:xfrm>
              <a:prstGeom prst="roundRect">
                <a:avLst>
                  <a:gd name="adj" fmla="val 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14000"/>
                  </a:lnSpc>
                </a:pPr>
                <a:r>
                  <a:rPr lang="ru-RU" sz="1200" b="1" dirty="0" smtClean="0">
                    <a:solidFill>
                      <a:srgbClr val="C55A1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Социально-экономического развития автономного округа</a:t>
                </a:r>
                <a:endParaRPr lang="ru-RU" sz="1200" b="1" dirty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5" name="Группа 34"/>
          <p:cNvGrpSpPr/>
          <p:nvPr/>
        </p:nvGrpSpPr>
        <p:grpSpPr>
          <a:xfrm>
            <a:off x="1386373" y="5648106"/>
            <a:ext cx="7448336" cy="575930"/>
            <a:chOff x="1551130" y="1970701"/>
            <a:chExt cx="7448336" cy="575930"/>
          </a:xfrm>
        </p:grpSpPr>
        <p:sp>
          <p:nvSpPr>
            <p:cNvPr id="36" name="Скругленный прямоугольник 35"/>
            <p:cNvSpPr/>
            <p:nvPr/>
          </p:nvSpPr>
          <p:spPr>
            <a:xfrm>
              <a:off x="1865992" y="2131847"/>
              <a:ext cx="7133474" cy="414784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14000"/>
                </a:lnSpc>
              </a:pPr>
              <a:r>
                <a:rPr lang="ru-RU" sz="1200" b="1" dirty="0" smtClean="0">
                  <a:solidFill>
                    <a:srgbClr val="0045B4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Информационно-аналитические материалы используются при принятии управленческих </a:t>
              </a:r>
              <a:r>
                <a:rPr lang="ru-RU" sz="1200" b="1" dirty="0">
                  <a:solidFill>
                    <a:srgbClr val="0045B4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решений по основным вопросам </a:t>
              </a:r>
              <a:r>
                <a:rPr lang="ru-RU" sz="1200" b="1" dirty="0" smtClean="0">
                  <a:solidFill>
                    <a:srgbClr val="0045B4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обеспечения устойчивого развития экономики автономного округа и социальной стабильности, необходимы для оперативного </a:t>
              </a:r>
              <a:r>
                <a:rPr lang="ru-RU" sz="1200" b="1" dirty="0">
                  <a:solidFill>
                    <a:srgbClr val="0045B4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реагирования на изменения конъюнктуры </a:t>
              </a:r>
              <a:r>
                <a:rPr lang="ru-RU" sz="1200" b="1" dirty="0" smtClean="0">
                  <a:solidFill>
                    <a:srgbClr val="0045B4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сельскохозяйственных и продовольственных рынков</a:t>
              </a:r>
              <a:endParaRPr lang="ru-RU" sz="1200" b="1" dirty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Нашивка 36"/>
            <p:cNvSpPr/>
            <p:nvPr/>
          </p:nvSpPr>
          <p:spPr>
            <a:xfrm>
              <a:off x="1659647" y="1970701"/>
              <a:ext cx="144853" cy="244443"/>
            </a:xfrm>
            <a:prstGeom prst="chevron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400" b="1" cap="all" dirty="0">
                <a:solidFill>
                  <a:schemeClr val="tx1"/>
                </a:solidFill>
              </a:endParaRPr>
            </a:p>
          </p:txBody>
        </p:sp>
        <p:sp>
          <p:nvSpPr>
            <p:cNvPr id="38" name="Нашивка 37"/>
            <p:cNvSpPr/>
            <p:nvPr/>
          </p:nvSpPr>
          <p:spPr>
            <a:xfrm>
              <a:off x="1551130" y="1970701"/>
              <a:ext cx="144853" cy="244443"/>
            </a:xfrm>
            <a:prstGeom prst="chevron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400" b="1" cap="all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89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EE8EF-EC32-4DF1-B854-EBC3358036FE}" type="slidenum">
              <a:rPr lang="ru-RU" smtClean="0"/>
              <a:pPr/>
              <a:t>5</a:t>
            </a:fld>
            <a:endParaRPr lang="ru-RU" dirty="0"/>
          </a:p>
        </p:txBody>
      </p:sp>
      <p:grpSp>
        <p:nvGrpSpPr>
          <p:cNvPr id="68" name="Группа 67"/>
          <p:cNvGrpSpPr/>
          <p:nvPr/>
        </p:nvGrpSpPr>
        <p:grpSpPr>
          <a:xfrm>
            <a:off x="1740263" y="2502855"/>
            <a:ext cx="6843457" cy="4144746"/>
            <a:chOff x="1327769" y="1279236"/>
            <a:chExt cx="7262234" cy="4401665"/>
          </a:xfrm>
        </p:grpSpPr>
        <p:sp>
          <p:nvSpPr>
            <p:cNvPr id="69" name="Прямоугольник 68"/>
            <p:cNvSpPr/>
            <p:nvPr/>
          </p:nvSpPr>
          <p:spPr>
            <a:xfrm>
              <a:off x="1596726" y="3764546"/>
              <a:ext cx="6989091" cy="322655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5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Инвестиционная деятельность, привлечение инвестиций</a:t>
              </a:r>
            </a:p>
          </p:txBody>
        </p:sp>
        <p:sp>
          <p:nvSpPr>
            <p:cNvPr id="70" name="Овал 69"/>
            <p:cNvSpPr/>
            <p:nvPr/>
          </p:nvSpPr>
          <p:spPr>
            <a:xfrm>
              <a:off x="1377772" y="3734101"/>
              <a:ext cx="388345" cy="371819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endParaRPr lang="ru-RU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Прямоугольник 70"/>
            <p:cNvSpPr/>
            <p:nvPr/>
          </p:nvSpPr>
          <p:spPr>
            <a:xfrm>
              <a:off x="1596727" y="4140956"/>
              <a:ext cx="6989090" cy="32019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5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Развитие малого и среднего предпринимательства</a:t>
              </a:r>
            </a:p>
          </p:txBody>
        </p:sp>
        <p:grpSp>
          <p:nvGrpSpPr>
            <p:cNvPr id="72" name="Группа 71"/>
            <p:cNvGrpSpPr/>
            <p:nvPr/>
          </p:nvGrpSpPr>
          <p:grpSpPr>
            <a:xfrm>
              <a:off x="1377773" y="4071030"/>
              <a:ext cx="462939" cy="461664"/>
              <a:chOff x="158094" y="5714432"/>
              <a:chExt cx="617251" cy="615550"/>
            </a:xfrm>
          </p:grpSpPr>
          <p:sp>
            <p:nvSpPr>
              <p:cNvPr id="105" name="Овал 104"/>
              <p:cNvSpPr/>
              <p:nvPr/>
            </p:nvSpPr>
            <p:spPr>
              <a:xfrm>
                <a:off x="159032" y="5786987"/>
                <a:ext cx="517793" cy="49575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6" name="TextBox 105"/>
              <p:cNvSpPr txBox="1"/>
              <p:nvPr/>
            </p:nvSpPr>
            <p:spPr>
              <a:xfrm>
                <a:off x="158094" y="5714432"/>
                <a:ext cx="617251" cy="615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II</a:t>
                </a:r>
                <a:endParaRPr lang="ru-RU" sz="24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3" name="Прямоугольник 72"/>
            <p:cNvSpPr/>
            <p:nvPr/>
          </p:nvSpPr>
          <p:spPr>
            <a:xfrm>
              <a:off x="1646853" y="4516431"/>
              <a:ext cx="6938963" cy="35451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5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Улучшение предпринимательского климата в сфере строительства</a:t>
              </a:r>
            </a:p>
          </p:txBody>
        </p:sp>
        <p:grpSp>
          <p:nvGrpSpPr>
            <p:cNvPr id="74" name="Группа 73"/>
            <p:cNvGrpSpPr/>
            <p:nvPr/>
          </p:nvGrpSpPr>
          <p:grpSpPr>
            <a:xfrm>
              <a:off x="1345171" y="4468594"/>
              <a:ext cx="661421" cy="455576"/>
              <a:chOff x="519278" y="5018979"/>
              <a:chExt cx="881895" cy="615554"/>
            </a:xfrm>
          </p:grpSpPr>
          <p:sp>
            <p:nvSpPr>
              <p:cNvPr id="103" name="Овал 102"/>
              <p:cNvSpPr/>
              <p:nvPr/>
            </p:nvSpPr>
            <p:spPr>
              <a:xfrm>
                <a:off x="612475" y="5090581"/>
                <a:ext cx="517794" cy="49576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4" name="TextBox 103"/>
              <p:cNvSpPr txBox="1"/>
              <p:nvPr/>
            </p:nvSpPr>
            <p:spPr>
              <a:xfrm>
                <a:off x="519278" y="5018979"/>
                <a:ext cx="881895" cy="615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III</a:t>
                </a:r>
                <a:endParaRPr lang="ru-RU" sz="24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5" name="Прямоугольник 74"/>
            <p:cNvSpPr/>
            <p:nvPr/>
          </p:nvSpPr>
          <p:spPr>
            <a:xfrm>
              <a:off x="1602883" y="4904628"/>
              <a:ext cx="6982934" cy="343293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75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</a:t>
              </a:r>
              <a:r>
                <a:rPr lang="ru-RU" sz="105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Эффективность организационных механизмов, качество информационной поддержки инвесторов</a:t>
              </a:r>
            </a:p>
          </p:txBody>
        </p:sp>
        <p:grpSp>
          <p:nvGrpSpPr>
            <p:cNvPr id="76" name="Группа 75"/>
            <p:cNvGrpSpPr/>
            <p:nvPr/>
          </p:nvGrpSpPr>
          <p:grpSpPr>
            <a:xfrm>
              <a:off x="1370674" y="4861837"/>
              <a:ext cx="741184" cy="461664"/>
              <a:chOff x="545192" y="5604118"/>
              <a:chExt cx="988247" cy="615554"/>
            </a:xfrm>
          </p:grpSpPr>
          <p:sp>
            <p:nvSpPr>
              <p:cNvPr id="101" name="Овал 100"/>
              <p:cNvSpPr/>
              <p:nvPr/>
            </p:nvSpPr>
            <p:spPr>
              <a:xfrm>
                <a:off x="587697" y="5699141"/>
                <a:ext cx="517794" cy="495759"/>
              </a:xfrm>
              <a:prstGeom prst="ellipse">
                <a:avLst/>
              </a:prstGeom>
              <a:solidFill>
                <a:srgbClr val="7030A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2" name="TextBox 101"/>
              <p:cNvSpPr txBox="1"/>
              <p:nvPr/>
            </p:nvSpPr>
            <p:spPr>
              <a:xfrm>
                <a:off x="545192" y="5604118"/>
                <a:ext cx="988247" cy="615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IV</a:t>
                </a:r>
                <a:endParaRPr lang="ru-RU" sz="24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7" name="Прямоугольник 76"/>
            <p:cNvSpPr/>
            <p:nvPr/>
          </p:nvSpPr>
          <p:spPr>
            <a:xfrm>
              <a:off x="1596727" y="5278536"/>
              <a:ext cx="6989090" cy="335389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5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Развитие конкуренции</a:t>
              </a:r>
            </a:p>
          </p:txBody>
        </p:sp>
        <p:grpSp>
          <p:nvGrpSpPr>
            <p:cNvPr id="78" name="Группа 77"/>
            <p:cNvGrpSpPr/>
            <p:nvPr/>
          </p:nvGrpSpPr>
          <p:grpSpPr>
            <a:xfrm>
              <a:off x="1378276" y="5219238"/>
              <a:ext cx="462937" cy="461663"/>
              <a:chOff x="655168" y="6060527"/>
              <a:chExt cx="617251" cy="615556"/>
            </a:xfrm>
          </p:grpSpPr>
          <p:sp>
            <p:nvSpPr>
              <p:cNvPr id="99" name="Овал 98"/>
              <p:cNvSpPr/>
              <p:nvPr/>
            </p:nvSpPr>
            <p:spPr>
              <a:xfrm>
                <a:off x="709230" y="6158205"/>
                <a:ext cx="517794" cy="495759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0" name="TextBox 99"/>
              <p:cNvSpPr txBox="1"/>
              <p:nvPr/>
            </p:nvSpPr>
            <p:spPr>
              <a:xfrm>
                <a:off x="655168" y="6060527"/>
                <a:ext cx="617251" cy="6155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endParaRPr lang="ru-RU" sz="24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80" name="Прямоугольник 79"/>
            <p:cNvSpPr/>
            <p:nvPr/>
          </p:nvSpPr>
          <p:spPr>
            <a:xfrm>
              <a:off x="2591914" y="1807910"/>
              <a:ext cx="5998089" cy="307844"/>
            </a:xfrm>
            <a:prstGeom prst="rect">
              <a:avLst/>
            </a:prstGeom>
            <a:solidFill>
              <a:srgbClr val="EB6C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показателей оценки</a:t>
              </a:r>
            </a:p>
          </p:txBody>
        </p:sp>
        <p:sp>
          <p:nvSpPr>
            <p:cNvPr id="81" name="Прямоугольник 80"/>
            <p:cNvSpPr/>
            <p:nvPr/>
          </p:nvSpPr>
          <p:spPr>
            <a:xfrm>
              <a:off x="1455771" y="3387269"/>
              <a:ext cx="7130048" cy="3307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СИСТЕМА ПОКАЗАТЕЛЕЙ РЕЙТИНГА</a:t>
              </a:r>
            </a:p>
          </p:txBody>
        </p:sp>
        <p:sp>
          <p:nvSpPr>
            <p:cNvPr id="83" name="Прямоугольник 82"/>
            <p:cNvSpPr/>
            <p:nvPr/>
          </p:nvSpPr>
          <p:spPr>
            <a:xfrm>
              <a:off x="1327769" y="1279236"/>
              <a:ext cx="7258049" cy="37910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Оценка состояния инвестиционного климата и уровня развития конкурентной среды</a:t>
              </a:r>
            </a:p>
            <a:p>
              <a:pPr algn="ctr"/>
              <a:r>
                <a:rPr lang="ru-RU" sz="12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муниципальных образований автономного округа</a:t>
              </a:r>
            </a:p>
          </p:txBody>
        </p:sp>
        <p:sp>
          <p:nvSpPr>
            <p:cNvPr id="84" name="Пятиугольник 83"/>
            <p:cNvSpPr/>
            <p:nvPr/>
          </p:nvSpPr>
          <p:spPr>
            <a:xfrm rot="5400000">
              <a:off x="3324794" y="1868319"/>
              <a:ext cx="131201" cy="716278"/>
            </a:xfrm>
            <a:prstGeom prst="homePlat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dirty="0"/>
            </a:p>
          </p:txBody>
        </p:sp>
        <p:sp>
          <p:nvSpPr>
            <p:cNvPr id="85" name="Прямоугольник 84"/>
            <p:cNvSpPr/>
            <p:nvPr/>
          </p:nvSpPr>
          <p:spPr>
            <a:xfrm>
              <a:off x="2596100" y="2324670"/>
              <a:ext cx="1589168" cy="34111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700" b="1" dirty="0"/>
                <a:t>9</a:t>
              </a:r>
            </a:p>
          </p:txBody>
        </p:sp>
        <p:sp>
          <p:nvSpPr>
            <p:cNvPr id="86" name="Пятиугольник 85"/>
            <p:cNvSpPr/>
            <p:nvPr/>
          </p:nvSpPr>
          <p:spPr>
            <a:xfrm rot="5400000">
              <a:off x="5527359" y="1867166"/>
              <a:ext cx="131201" cy="716278"/>
            </a:xfrm>
            <a:prstGeom prst="homePlat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dirty="0"/>
            </a:p>
          </p:txBody>
        </p:sp>
        <p:sp>
          <p:nvSpPr>
            <p:cNvPr id="87" name="Пятиугольник 86"/>
            <p:cNvSpPr/>
            <p:nvPr/>
          </p:nvSpPr>
          <p:spPr>
            <a:xfrm rot="5400000">
              <a:off x="7714699" y="1866972"/>
              <a:ext cx="131201" cy="716278"/>
            </a:xfrm>
            <a:prstGeom prst="homePlat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dirty="0"/>
            </a:p>
          </p:txBody>
        </p:sp>
        <p:sp>
          <p:nvSpPr>
            <p:cNvPr id="88" name="Прямоугольник 87"/>
            <p:cNvSpPr/>
            <p:nvPr/>
          </p:nvSpPr>
          <p:spPr>
            <a:xfrm>
              <a:off x="4796375" y="2324670"/>
              <a:ext cx="1589168" cy="34111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700" b="1" dirty="0"/>
                <a:t>14</a:t>
              </a:r>
            </a:p>
          </p:txBody>
        </p:sp>
        <p:sp>
          <p:nvSpPr>
            <p:cNvPr id="89" name="Прямоугольник 88"/>
            <p:cNvSpPr/>
            <p:nvPr/>
          </p:nvSpPr>
          <p:spPr>
            <a:xfrm>
              <a:off x="6996649" y="2334468"/>
              <a:ext cx="1589168" cy="34111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700" b="1" dirty="0"/>
                <a:t>2</a:t>
              </a:r>
            </a:p>
          </p:txBody>
        </p:sp>
        <p:sp>
          <p:nvSpPr>
            <p:cNvPr id="90" name="Прямоугольник 89"/>
            <p:cNvSpPr/>
            <p:nvPr/>
          </p:nvSpPr>
          <p:spPr>
            <a:xfrm>
              <a:off x="2596100" y="2658471"/>
              <a:ext cx="1589168" cy="341117"/>
            </a:xfrm>
            <a:prstGeom prst="rect">
              <a:avLst/>
            </a:prstGeom>
            <a:solidFill>
              <a:srgbClr val="EB6C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91" name="Прямоугольник 90"/>
            <p:cNvSpPr/>
            <p:nvPr/>
          </p:nvSpPr>
          <p:spPr>
            <a:xfrm>
              <a:off x="4796375" y="2667996"/>
              <a:ext cx="1589168" cy="341117"/>
            </a:xfrm>
            <a:prstGeom prst="rect">
              <a:avLst/>
            </a:prstGeom>
            <a:solidFill>
              <a:srgbClr val="EB6C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dirty="0"/>
            </a:p>
          </p:txBody>
        </p:sp>
        <p:sp>
          <p:nvSpPr>
            <p:cNvPr id="92" name="Прямоугольник 91"/>
            <p:cNvSpPr/>
            <p:nvPr/>
          </p:nvSpPr>
          <p:spPr>
            <a:xfrm>
              <a:off x="6996649" y="2677794"/>
              <a:ext cx="1589168" cy="341117"/>
            </a:xfrm>
            <a:prstGeom prst="rect">
              <a:avLst/>
            </a:prstGeom>
            <a:solidFill>
              <a:srgbClr val="EB6C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dirty="0"/>
            </a:p>
          </p:txBody>
        </p:sp>
        <p:sp>
          <p:nvSpPr>
            <p:cNvPr id="93" name="Овал 92"/>
            <p:cNvSpPr/>
            <p:nvPr/>
          </p:nvSpPr>
          <p:spPr>
            <a:xfrm>
              <a:off x="2150832" y="2809989"/>
              <a:ext cx="687068" cy="421016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b="1" dirty="0"/>
            </a:p>
          </p:txBody>
        </p:sp>
        <p:sp>
          <p:nvSpPr>
            <p:cNvPr id="94" name="Овал 93"/>
            <p:cNvSpPr/>
            <p:nvPr/>
          </p:nvSpPr>
          <p:spPr>
            <a:xfrm>
              <a:off x="4347082" y="2813652"/>
              <a:ext cx="687068" cy="421016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b="1" dirty="0"/>
            </a:p>
          </p:txBody>
        </p:sp>
        <p:sp>
          <p:nvSpPr>
            <p:cNvPr id="95" name="Овал 94"/>
            <p:cNvSpPr/>
            <p:nvPr/>
          </p:nvSpPr>
          <p:spPr>
            <a:xfrm>
              <a:off x="6542931" y="2830308"/>
              <a:ext cx="687068" cy="421016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b="1" dirty="0"/>
            </a:p>
          </p:txBody>
        </p:sp>
        <p:sp>
          <p:nvSpPr>
            <p:cNvPr id="96" name="Прямоугольник 95"/>
            <p:cNvSpPr/>
            <p:nvPr/>
          </p:nvSpPr>
          <p:spPr>
            <a:xfrm>
              <a:off x="5007873" y="2669973"/>
              <a:ext cx="138852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9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Фактические данные</a:t>
              </a:r>
            </a:p>
            <a:p>
              <a:r>
                <a:rPr lang="ru-RU" sz="9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(Росстат, ИОГВ)</a:t>
              </a:r>
              <a:endParaRPr lang="ru-RU" sz="900" b="1" dirty="0"/>
            </a:p>
          </p:txBody>
        </p:sp>
        <p:sp>
          <p:nvSpPr>
            <p:cNvPr id="97" name="Прямоугольник 96"/>
            <p:cNvSpPr/>
            <p:nvPr/>
          </p:nvSpPr>
          <p:spPr>
            <a:xfrm>
              <a:off x="3049395" y="2687830"/>
              <a:ext cx="609462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05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Опрос</a:t>
              </a:r>
              <a:endParaRPr lang="ru-RU" sz="1050" dirty="0"/>
            </a:p>
          </p:txBody>
        </p:sp>
        <p:sp>
          <p:nvSpPr>
            <p:cNvPr id="98" name="Прямоугольник 97"/>
            <p:cNvSpPr/>
            <p:nvPr/>
          </p:nvSpPr>
          <p:spPr>
            <a:xfrm>
              <a:off x="7070562" y="2649194"/>
              <a:ext cx="1396233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05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Экспертная оценка </a:t>
              </a:r>
              <a:endParaRPr lang="ru-RU" sz="1050" dirty="0"/>
            </a:p>
          </p:txBody>
        </p:sp>
      </p:grpSp>
      <p:sp>
        <p:nvSpPr>
          <p:cNvPr id="107" name="Овал 106"/>
          <p:cNvSpPr/>
          <p:nvPr/>
        </p:nvSpPr>
        <p:spPr>
          <a:xfrm rot="18575892">
            <a:off x="2258624" y="2936138"/>
            <a:ext cx="536398" cy="610919"/>
          </a:xfrm>
          <a:prstGeom prst="ellipse">
            <a:avLst/>
          </a:prstGeom>
          <a:noFill/>
          <a:ln w="101600" cap="rnd">
            <a:gradFill flip="none" rotWithShape="1">
              <a:gsLst>
                <a:gs pos="0">
                  <a:schemeClr val="accent1">
                    <a:lumMod val="0"/>
                    <a:lumOff val="100000"/>
                  </a:schemeClr>
                </a:gs>
                <a:gs pos="42000">
                  <a:schemeClr val="accent1">
                    <a:lumMod val="0"/>
                    <a:lumOff val="10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path path="rect">
                <a:fillToRect l="100000" t="100000"/>
              </a:path>
              <a:tileRect r="-100000" b="-100000"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 dirty="0"/>
          </a:p>
        </p:txBody>
      </p:sp>
      <p:sp>
        <p:nvSpPr>
          <p:cNvPr id="108" name="TextBox 107"/>
          <p:cNvSpPr txBox="1"/>
          <p:nvPr/>
        </p:nvSpPr>
        <p:spPr>
          <a:xfrm>
            <a:off x="2302240" y="2982524"/>
            <a:ext cx="5579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55A11"/>
                </a:solidFill>
              </a:rPr>
              <a:t>25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2481434" y="3957815"/>
            <a:ext cx="8692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36 %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4558634" y="3919081"/>
            <a:ext cx="916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56 %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6680947" y="3974366"/>
            <a:ext cx="916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8 </a:t>
            </a:r>
            <a:r>
              <a:rPr lang="ru-RU" b="1" dirty="0" smtClean="0">
                <a:solidFill>
                  <a:schemeClr val="bg1"/>
                </a:solidFill>
              </a:rPr>
              <a:t>%</a:t>
            </a:r>
            <a:endParaRPr lang="ru-RU" b="1" dirty="0">
              <a:solidFill>
                <a:schemeClr val="bg1"/>
              </a:solidFill>
            </a:endParaRPr>
          </a:p>
        </p:txBody>
      </p:sp>
      <p:grpSp>
        <p:nvGrpSpPr>
          <p:cNvPr id="112" name="Группа 111"/>
          <p:cNvGrpSpPr/>
          <p:nvPr/>
        </p:nvGrpSpPr>
        <p:grpSpPr>
          <a:xfrm>
            <a:off x="3068247" y="1126919"/>
            <a:ext cx="5919779" cy="334978"/>
            <a:chOff x="3224221" y="1222216"/>
            <a:chExt cx="5919779" cy="334978"/>
          </a:xfrm>
        </p:grpSpPr>
        <p:grpSp>
          <p:nvGrpSpPr>
            <p:cNvPr id="113" name="Группа 112"/>
            <p:cNvGrpSpPr/>
            <p:nvPr/>
          </p:nvGrpSpPr>
          <p:grpSpPr>
            <a:xfrm flipH="1">
              <a:off x="3224221" y="1222216"/>
              <a:ext cx="175596" cy="334976"/>
              <a:chOff x="3544179" y="1107100"/>
              <a:chExt cx="203834" cy="318518"/>
            </a:xfrm>
          </p:grpSpPr>
          <p:sp>
            <p:nvSpPr>
              <p:cNvPr id="115" name="Скругленный прямоугольник 114"/>
              <p:cNvSpPr/>
              <p:nvPr/>
            </p:nvSpPr>
            <p:spPr>
              <a:xfrm>
                <a:off x="3656496" y="1107100"/>
                <a:ext cx="91517" cy="318518"/>
              </a:xfrm>
              <a:prstGeom prst="roundRect">
                <a:avLst>
                  <a:gd name="adj" fmla="val 0"/>
                </a:avLst>
              </a:prstGeom>
              <a:solidFill>
                <a:srgbClr val="EB6C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cap="all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6" name="Скругленный прямоугольник 115"/>
              <p:cNvSpPr/>
              <p:nvPr/>
            </p:nvSpPr>
            <p:spPr>
              <a:xfrm>
                <a:off x="3544179" y="1107100"/>
                <a:ext cx="90040" cy="318518"/>
              </a:xfrm>
              <a:prstGeom prst="roundRect">
                <a:avLst>
                  <a:gd name="adj" fmla="val 0"/>
                </a:avLst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cap="all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14" name="Скругленный прямоугольник 113"/>
            <p:cNvSpPr/>
            <p:nvPr/>
          </p:nvSpPr>
          <p:spPr>
            <a:xfrm>
              <a:off x="3458424" y="1222217"/>
              <a:ext cx="5685576" cy="334977"/>
            </a:xfrm>
            <a:prstGeom prst="roundRect">
              <a:avLst>
                <a:gd name="adj" fmla="val 0"/>
              </a:avLst>
            </a:prstGeom>
            <a:solidFill>
              <a:srgbClr val="5D9C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400" b="1" cap="all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Мониторинг социально-экономического развития</a:t>
              </a:r>
              <a:endParaRPr lang="ru-RU" sz="1400" b="1" cap="all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7" name="Группа 116"/>
          <p:cNvGrpSpPr/>
          <p:nvPr/>
        </p:nvGrpSpPr>
        <p:grpSpPr>
          <a:xfrm>
            <a:off x="1450557" y="1658213"/>
            <a:ext cx="7423180" cy="649231"/>
            <a:chOff x="1483241" y="1314658"/>
            <a:chExt cx="7423180" cy="649231"/>
          </a:xfrm>
        </p:grpSpPr>
        <p:sp>
          <p:nvSpPr>
            <p:cNvPr id="118" name="Скругленный прямоугольник 117"/>
            <p:cNvSpPr/>
            <p:nvPr/>
          </p:nvSpPr>
          <p:spPr>
            <a:xfrm>
              <a:off x="1772947" y="1314658"/>
              <a:ext cx="7133474" cy="649231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14000"/>
                </a:lnSpc>
              </a:pPr>
              <a:r>
                <a:rPr lang="ru-RU" sz="1100" b="1" dirty="0" smtClean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2016 году решением </a:t>
              </a:r>
              <a:r>
                <a:rPr lang="ru-RU" sz="1100" b="1" dirty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Совета при Правительстве Ханты-Мансийского автономного округа – Югры по вопросам развития инвестиционной деятельности в Ханты-Мансийском автономном округе – Югре 9 августа 2016 </a:t>
              </a:r>
              <a:r>
                <a:rPr lang="ru-RU" sz="1100" b="1" dirty="0" smtClean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года БУ «Региональный центр инвестиций» определен оператором Рейтинга муниципальных </a:t>
              </a:r>
              <a:r>
                <a:rPr lang="ru-RU" sz="1100" b="1" dirty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образований Ханты-Мансийского автономного округа </a:t>
              </a:r>
              <a:r>
                <a:rPr lang="ru-RU" sz="1100" b="1" dirty="0" smtClean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– Югры по обеспечению условий благоприятного инвестиционного климата и содействию развитию конкуренции</a:t>
              </a:r>
              <a:endParaRPr lang="ru-RU" sz="1100" b="1" dirty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9" name="Нашивка 118"/>
            <p:cNvSpPr/>
            <p:nvPr/>
          </p:nvSpPr>
          <p:spPr>
            <a:xfrm>
              <a:off x="1628094" y="1315589"/>
              <a:ext cx="144853" cy="244443"/>
            </a:xfrm>
            <a:prstGeom prst="chevron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100" b="1" cap="all" dirty="0">
                <a:solidFill>
                  <a:schemeClr val="tx1"/>
                </a:solidFill>
              </a:endParaRPr>
            </a:p>
          </p:txBody>
        </p:sp>
        <p:sp>
          <p:nvSpPr>
            <p:cNvPr id="120" name="Нашивка 119"/>
            <p:cNvSpPr/>
            <p:nvPr/>
          </p:nvSpPr>
          <p:spPr>
            <a:xfrm>
              <a:off x="1483241" y="1315589"/>
              <a:ext cx="144853" cy="244443"/>
            </a:xfrm>
            <a:prstGeom prst="chevron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100" b="1" cap="all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920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41327" y="6492875"/>
            <a:ext cx="2057400" cy="365125"/>
          </a:xfrm>
        </p:spPr>
        <p:txBody>
          <a:bodyPr/>
          <a:lstStyle/>
          <a:p>
            <a:fld id="{8B4EE8EF-EC32-4DF1-B854-EBC3358036FE}" type="slidenum">
              <a:rPr lang="ru-RU" smtClean="0"/>
              <a:pPr/>
              <a:t>6</a:t>
            </a:fld>
            <a:endParaRPr lang="ru-RU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3224222" y="1164887"/>
            <a:ext cx="5912701" cy="341489"/>
            <a:chOff x="3224222" y="1037103"/>
            <a:chExt cx="5912701" cy="341489"/>
          </a:xfrm>
        </p:grpSpPr>
        <p:grpSp>
          <p:nvGrpSpPr>
            <p:cNvPr id="10" name="Группа 9"/>
            <p:cNvGrpSpPr/>
            <p:nvPr/>
          </p:nvGrpSpPr>
          <p:grpSpPr>
            <a:xfrm flipH="1">
              <a:off x="3224222" y="1037103"/>
              <a:ext cx="191768" cy="334976"/>
              <a:chOff x="3525410" y="931082"/>
              <a:chExt cx="222607" cy="318518"/>
            </a:xfrm>
          </p:grpSpPr>
          <p:sp>
            <p:nvSpPr>
              <p:cNvPr id="12" name="Скругленный прямоугольник 11"/>
              <p:cNvSpPr/>
              <p:nvPr/>
            </p:nvSpPr>
            <p:spPr>
              <a:xfrm>
                <a:off x="3656500" y="931082"/>
                <a:ext cx="91517" cy="318518"/>
              </a:xfrm>
              <a:prstGeom prst="roundRect">
                <a:avLst>
                  <a:gd name="adj" fmla="val 0"/>
                </a:avLst>
              </a:prstGeom>
              <a:solidFill>
                <a:srgbClr val="EB6C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cap="all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Скругленный прямоугольник 12"/>
              <p:cNvSpPr/>
              <p:nvPr/>
            </p:nvSpPr>
            <p:spPr>
              <a:xfrm>
                <a:off x="3525410" y="931082"/>
                <a:ext cx="90040" cy="318518"/>
              </a:xfrm>
              <a:prstGeom prst="roundRect">
                <a:avLst>
                  <a:gd name="adj" fmla="val 0"/>
                </a:avLst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cap="all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1" name="Скругленный прямоугольник 10"/>
            <p:cNvSpPr/>
            <p:nvPr/>
          </p:nvSpPr>
          <p:spPr>
            <a:xfrm>
              <a:off x="3451347" y="1043615"/>
              <a:ext cx="5685576" cy="334977"/>
            </a:xfrm>
            <a:prstGeom prst="roundRect">
              <a:avLst>
                <a:gd name="adj" fmla="val 0"/>
              </a:avLst>
            </a:prstGeom>
            <a:solidFill>
              <a:srgbClr val="5D9C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400" b="1" cap="all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Мониторинг социально-экономического развития</a:t>
              </a:r>
            </a:p>
          </p:txBody>
        </p:sp>
      </p:grp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6997203"/>
              </p:ext>
            </p:extLst>
          </p:nvPr>
        </p:nvGraphicFramePr>
        <p:xfrm>
          <a:off x="1581665" y="1841352"/>
          <a:ext cx="7183392" cy="4656270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405577"/>
                <a:gridCol w="2241088"/>
                <a:gridCol w="1836644"/>
                <a:gridCol w="1478093"/>
                <a:gridCol w="1221990"/>
              </a:tblGrid>
              <a:tr h="5581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муниципального образования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показателя комплексной эффективности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 в рейтинге 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Группа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>
                    <a:solidFill>
                      <a:schemeClr val="accent1"/>
                    </a:solidFill>
                  </a:tcPr>
                </a:tc>
              </a:tr>
              <a:tr h="1860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Белоярский район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</a:tr>
              <a:tr h="1860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Нефтеюганский</a:t>
                      </a: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1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ru-RU" sz="11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</a:tr>
              <a:tr h="1860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Нижневартовский район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</a:tr>
              <a:tr h="1860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Нягань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1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ru-RU" sz="11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</a:tr>
              <a:tr h="1860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Урай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1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b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</a:tr>
              <a:tr h="1860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Ханты-Мансийск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ru-RU" sz="11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</a:tr>
              <a:tr h="1860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Радужный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</a:tr>
              <a:tr h="1860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Кондинский район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ru-RU" sz="11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</a:tr>
              <a:tr h="1860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Лангепас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</a:tr>
              <a:tr h="1860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Сургут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ru-RU" sz="11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</a:tr>
              <a:tr h="1860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Югорск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</a:tr>
              <a:tr h="1860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Березовский район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ru-RU" sz="11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</a:tr>
              <a:tr h="1860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Ханты-Мансийский район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</a:tr>
              <a:tr h="1860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Покачи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1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ru-RU" sz="11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</a:tr>
              <a:tr h="1860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Сургутский район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</a:tr>
              <a:tr h="1860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Когалым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1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ru-RU" sz="11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</a:tr>
              <a:tr h="1860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Нижневартовск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</a:tr>
              <a:tr h="1860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Октябрьский район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1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ru-RU" sz="11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</a:tr>
              <a:tr h="1860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Мегион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</a:tr>
              <a:tr h="1860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Советский район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</a:tr>
              <a:tr h="1860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Нефтеюганск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</a:tr>
              <a:tr h="1860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Пыть-Ях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0931" marR="40931" marT="0" marB="0" anchor="ctr"/>
                </a:tc>
              </a:tr>
            </a:tbl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936643" y="1499863"/>
            <a:ext cx="842724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EB6C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</a:t>
            </a:r>
            <a:r>
              <a:rPr lang="ru-RU" sz="2000" b="1" dirty="0">
                <a:solidFill>
                  <a:srgbClr val="EB6C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solidFill>
                  <a:srgbClr val="EB6C1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Рейтинга</a:t>
            </a:r>
          </a:p>
        </p:txBody>
      </p:sp>
    </p:spTree>
    <p:extLst>
      <p:ext uri="{BB962C8B-B14F-4D97-AF65-F5344CB8AC3E}">
        <p14:creationId xmlns:p14="http://schemas.microsoft.com/office/powerpoint/2010/main" val="2731809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EE8EF-EC32-4DF1-B854-EBC3358036FE}" type="slidenum">
              <a:rPr lang="ru-RU" smtClean="0"/>
              <a:pPr/>
              <a:t>7</a:t>
            </a:fld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3224222" y="1164887"/>
            <a:ext cx="5912701" cy="341489"/>
            <a:chOff x="3224222" y="1037103"/>
            <a:chExt cx="5912701" cy="341489"/>
          </a:xfrm>
        </p:grpSpPr>
        <p:grpSp>
          <p:nvGrpSpPr>
            <p:cNvPr id="6" name="Группа 5"/>
            <p:cNvGrpSpPr/>
            <p:nvPr/>
          </p:nvGrpSpPr>
          <p:grpSpPr>
            <a:xfrm flipH="1">
              <a:off x="3224222" y="1037103"/>
              <a:ext cx="191768" cy="334976"/>
              <a:chOff x="3525410" y="931082"/>
              <a:chExt cx="222607" cy="318518"/>
            </a:xfrm>
          </p:grpSpPr>
          <p:sp>
            <p:nvSpPr>
              <p:cNvPr id="8" name="Скругленный прямоугольник 7"/>
              <p:cNvSpPr/>
              <p:nvPr/>
            </p:nvSpPr>
            <p:spPr>
              <a:xfrm>
                <a:off x="3656500" y="931082"/>
                <a:ext cx="91517" cy="318518"/>
              </a:xfrm>
              <a:prstGeom prst="roundRect">
                <a:avLst>
                  <a:gd name="adj" fmla="val 0"/>
                </a:avLst>
              </a:prstGeom>
              <a:solidFill>
                <a:srgbClr val="EB6C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cap="all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Скругленный прямоугольник 8"/>
              <p:cNvSpPr/>
              <p:nvPr/>
            </p:nvSpPr>
            <p:spPr>
              <a:xfrm>
                <a:off x="3525410" y="931082"/>
                <a:ext cx="90040" cy="318518"/>
              </a:xfrm>
              <a:prstGeom prst="roundRect">
                <a:avLst>
                  <a:gd name="adj" fmla="val 0"/>
                </a:avLst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cap="all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" name="Скругленный прямоугольник 6"/>
            <p:cNvSpPr/>
            <p:nvPr/>
          </p:nvSpPr>
          <p:spPr>
            <a:xfrm>
              <a:off x="3451347" y="1043615"/>
              <a:ext cx="5685576" cy="334977"/>
            </a:xfrm>
            <a:prstGeom prst="roundRect">
              <a:avLst>
                <a:gd name="adj" fmla="val 0"/>
              </a:avLst>
            </a:prstGeom>
            <a:solidFill>
              <a:srgbClr val="5D9C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400" b="1" cap="all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Организация обучающих мероприятий</a:t>
              </a:r>
              <a:endParaRPr lang="ru-RU" sz="1400" b="1" cap="all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Прямоугольник 9"/>
          <p:cNvSpPr/>
          <p:nvPr/>
        </p:nvSpPr>
        <p:spPr>
          <a:xfrm>
            <a:off x="1421310" y="1596057"/>
            <a:ext cx="75110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b="1" dirty="0" smtClean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400" b="1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2016 году проведено два обучающих мероприятия:</a:t>
            </a:r>
            <a:endParaRPr lang="ru-RU" sz="1400" b="1" dirty="0">
              <a:solidFill>
                <a:srgbClr val="C55A1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Нашивка 10"/>
          <p:cNvSpPr/>
          <p:nvPr/>
        </p:nvSpPr>
        <p:spPr>
          <a:xfrm>
            <a:off x="1496454" y="1664926"/>
            <a:ext cx="155872" cy="244443"/>
          </a:xfrm>
          <a:prstGeom prst="chevron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b="1" cap="all" dirty="0">
              <a:solidFill>
                <a:schemeClr val="tx1"/>
              </a:solidFill>
            </a:endParaRPr>
          </a:p>
        </p:txBody>
      </p:sp>
      <p:sp>
        <p:nvSpPr>
          <p:cNvPr id="12" name="Нашивка 11"/>
          <p:cNvSpPr/>
          <p:nvPr/>
        </p:nvSpPr>
        <p:spPr>
          <a:xfrm>
            <a:off x="1373332" y="1664021"/>
            <a:ext cx="155872" cy="244443"/>
          </a:xfrm>
          <a:prstGeom prst="chevron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b="1" cap="all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541115" y="2196812"/>
            <a:ext cx="35663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b="1" dirty="0" smtClean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Обучающий семинар по теме: «Актуальные вопросы внедрения Стандарта деятельности органов местного самоуправления по обеспечению благоприятного инвестиционного климата в муниципальных образованиях»</a:t>
            </a:r>
          </a:p>
        </p:txBody>
      </p:sp>
      <p:sp>
        <p:nvSpPr>
          <p:cNvPr id="15" name="Нашивка 14"/>
          <p:cNvSpPr/>
          <p:nvPr/>
        </p:nvSpPr>
        <p:spPr>
          <a:xfrm>
            <a:off x="1385243" y="2248468"/>
            <a:ext cx="155872" cy="244443"/>
          </a:xfrm>
          <a:prstGeom prst="chevron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b="1" cap="all" dirty="0">
              <a:solidFill>
                <a:schemeClr val="tx1"/>
              </a:solidFill>
            </a:endParaRPr>
          </a:p>
        </p:txBody>
      </p:sp>
      <p:sp>
        <p:nvSpPr>
          <p:cNvPr id="16" name="Нашивка 15"/>
          <p:cNvSpPr/>
          <p:nvPr/>
        </p:nvSpPr>
        <p:spPr>
          <a:xfrm>
            <a:off x="1262121" y="2247563"/>
            <a:ext cx="155872" cy="244443"/>
          </a:xfrm>
          <a:prstGeom prst="chevron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b="1" cap="all" dirty="0">
              <a:solidFill>
                <a:schemeClr val="tx1"/>
              </a:solidFill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5278066" y="3772879"/>
            <a:ext cx="3357750" cy="1200329"/>
            <a:chOff x="5574628" y="3960749"/>
            <a:chExt cx="3357750" cy="1200329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5853622" y="3960749"/>
              <a:ext cx="3078756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ru-RU" sz="1200" b="1" dirty="0" smtClean="0">
                  <a:solidFill>
                    <a:srgbClr val="0045B4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1200" b="1" dirty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</a:t>
              </a:r>
              <a:r>
                <a:rPr lang="ru-RU" sz="1200" b="1" dirty="0" smtClean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урсы </a:t>
              </a:r>
              <a:r>
                <a:rPr lang="ru-RU" sz="1200" b="1" dirty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повышения квалификации: «Содействие развитию конкуренции на социально значимых рынках Ханты-Мансийского автономного округа – Югры. Услуги сферы дополнительного образования культуры и спорта»</a:t>
              </a:r>
            </a:p>
          </p:txBody>
        </p:sp>
        <p:sp>
          <p:nvSpPr>
            <p:cNvPr id="18" name="Нашивка 17"/>
            <p:cNvSpPr/>
            <p:nvPr/>
          </p:nvSpPr>
          <p:spPr>
            <a:xfrm>
              <a:off x="5697750" y="4012405"/>
              <a:ext cx="155872" cy="244443"/>
            </a:xfrm>
            <a:prstGeom prst="chevron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200" b="1" cap="all" dirty="0">
                <a:solidFill>
                  <a:schemeClr val="tx1"/>
                </a:solidFill>
              </a:endParaRPr>
            </a:p>
          </p:txBody>
        </p:sp>
        <p:sp>
          <p:nvSpPr>
            <p:cNvPr id="19" name="Нашивка 18"/>
            <p:cNvSpPr/>
            <p:nvPr/>
          </p:nvSpPr>
          <p:spPr>
            <a:xfrm>
              <a:off x="5574628" y="4011500"/>
              <a:ext cx="155872" cy="244443"/>
            </a:xfrm>
            <a:prstGeom prst="chevron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200" b="1" cap="all" dirty="0">
                <a:solidFill>
                  <a:schemeClr val="tx1"/>
                </a:solidFill>
              </a:endParaRPr>
            </a:p>
          </p:txBody>
        </p:sp>
      </p:grpSp>
      <p:sp>
        <p:nvSpPr>
          <p:cNvPr id="20" name="Прямоугольник 19"/>
          <p:cNvSpPr/>
          <p:nvPr/>
        </p:nvSpPr>
        <p:spPr>
          <a:xfrm>
            <a:off x="1664237" y="5719812"/>
            <a:ext cx="679925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200" b="1" dirty="0" smtClean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Количество обученных составило </a:t>
            </a:r>
            <a:r>
              <a:rPr lang="ru-RU" sz="1200" b="1" dirty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 государственных и муниципальных служащих</a:t>
            </a:r>
          </a:p>
        </p:txBody>
      </p:sp>
      <p:pic>
        <p:nvPicPr>
          <p:cNvPr id="1026" name="Picture 2" descr="http://www.riakchr.ru/image/2016/09-September/20/12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764" y="3663581"/>
            <a:ext cx="2361885" cy="1574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Нашивка 24"/>
          <p:cNvSpPr/>
          <p:nvPr/>
        </p:nvSpPr>
        <p:spPr>
          <a:xfrm>
            <a:off x="1385243" y="5720717"/>
            <a:ext cx="155872" cy="244443"/>
          </a:xfrm>
          <a:prstGeom prst="chevron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b="1" cap="all" dirty="0">
              <a:solidFill>
                <a:schemeClr val="tx1"/>
              </a:solidFill>
            </a:endParaRPr>
          </a:p>
        </p:txBody>
      </p:sp>
      <p:sp>
        <p:nvSpPr>
          <p:cNvPr id="26" name="Нашивка 25"/>
          <p:cNvSpPr/>
          <p:nvPr/>
        </p:nvSpPr>
        <p:spPr>
          <a:xfrm>
            <a:off x="1262121" y="5719812"/>
            <a:ext cx="155872" cy="244443"/>
          </a:xfrm>
          <a:prstGeom prst="chevron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b="1" cap="all" dirty="0">
              <a:solidFill>
                <a:schemeClr val="tx1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6082387" y="1865916"/>
            <a:ext cx="1496424" cy="1879191"/>
            <a:chOff x="6049435" y="1865916"/>
            <a:chExt cx="1496424" cy="1879191"/>
          </a:xfrm>
        </p:grpSpPr>
        <p:pic>
          <p:nvPicPr>
            <p:cNvPr id="28" name="Рисунок 27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9435" y="1865916"/>
              <a:ext cx="1496424" cy="1879191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</p:pic>
        <p:sp>
          <p:nvSpPr>
            <p:cNvPr id="3" name="Прямоугольник 2"/>
            <p:cNvSpPr/>
            <p:nvPr/>
          </p:nvSpPr>
          <p:spPr>
            <a:xfrm>
              <a:off x="6210300" y="2590800"/>
              <a:ext cx="1149350" cy="127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429276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EE8EF-EC32-4DF1-B854-EBC3358036F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" name="Группа 4"/>
          <p:cNvGrpSpPr/>
          <p:nvPr/>
        </p:nvGrpSpPr>
        <p:grpSpPr>
          <a:xfrm>
            <a:off x="3219472" y="1150246"/>
            <a:ext cx="5919779" cy="334978"/>
            <a:chOff x="3224221" y="1222216"/>
            <a:chExt cx="5919779" cy="334978"/>
          </a:xfrm>
        </p:grpSpPr>
        <p:grpSp>
          <p:nvGrpSpPr>
            <p:cNvPr id="3" name="Группа 5"/>
            <p:cNvGrpSpPr/>
            <p:nvPr/>
          </p:nvGrpSpPr>
          <p:grpSpPr>
            <a:xfrm flipH="1">
              <a:off x="3224221" y="1222216"/>
              <a:ext cx="175596" cy="334976"/>
              <a:chOff x="3544179" y="1107100"/>
              <a:chExt cx="203834" cy="318518"/>
            </a:xfrm>
          </p:grpSpPr>
          <p:sp>
            <p:nvSpPr>
              <p:cNvPr id="8" name="Скругленный прямоугольник 7"/>
              <p:cNvSpPr/>
              <p:nvPr/>
            </p:nvSpPr>
            <p:spPr>
              <a:xfrm>
                <a:off x="3656496" y="1107100"/>
                <a:ext cx="91517" cy="318518"/>
              </a:xfrm>
              <a:prstGeom prst="roundRect">
                <a:avLst>
                  <a:gd name="adj" fmla="val 0"/>
                </a:avLst>
              </a:prstGeom>
              <a:solidFill>
                <a:srgbClr val="EB6C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cap="all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Скругленный прямоугольник 8"/>
              <p:cNvSpPr/>
              <p:nvPr/>
            </p:nvSpPr>
            <p:spPr>
              <a:xfrm>
                <a:off x="3544179" y="1107100"/>
                <a:ext cx="90040" cy="318518"/>
              </a:xfrm>
              <a:prstGeom prst="roundRect">
                <a:avLst>
                  <a:gd name="adj" fmla="val 0"/>
                </a:avLst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cap="all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" name="Скругленный прямоугольник 6"/>
            <p:cNvSpPr/>
            <p:nvPr/>
          </p:nvSpPr>
          <p:spPr>
            <a:xfrm>
              <a:off x="3458424" y="1222217"/>
              <a:ext cx="5685576" cy="334977"/>
            </a:xfrm>
            <a:prstGeom prst="roundRect">
              <a:avLst>
                <a:gd name="adj" fmla="val 0"/>
              </a:avLst>
            </a:prstGeom>
            <a:solidFill>
              <a:srgbClr val="5D9C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600" b="1" cap="all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Сопровождение инвестиционных проектов</a:t>
              </a:r>
            </a:p>
          </p:txBody>
        </p:sp>
      </p:grpSp>
      <p:grpSp>
        <p:nvGrpSpPr>
          <p:cNvPr id="5" name="Группа 60"/>
          <p:cNvGrpSpPr/>
          <p:nvPr/>
        </p:nvGrpSpPr>
        <p:grpSpPr>
          <a:xfrm>
            <a:off x="960665" y="2681627"/>
            <a:ext cx="8105459" cy="4046531"/>
            <a:chOff x="1073929" y="2309820"/>
            <a:chExt cx="8105459" cy="4046531"/>
          </a:xfrm>
        </p:grpSpPr>
        <p:grpSp>
          <p:nvGrpSpPr>
            <p:cNvPr id="6" name="Группа 26"/>
            <p:cNvGrpSpPr/>
            <p:nvPr/>
          </p:nvGrpSpPr>
          <p:grpSpPr>
            <a:xfrm>
              <a:off x="1329225" y="2459001"/>
              <a:ext cx="7262353" cy="1237180"/>
              <a:chOff x="1329225" y="2459001"/>
              <a:chExt cx="7262353" cy="1237180"/>
            </a:xfrm>
          </p:grpSpPr>
          <p:sp>
            <p:nvSpPr>
              <p:cNvPr id="12" name="Скругленный прямоугольник 11"/>
              <p:cNvSpPr/>
              <p:nvPr/>
            </p:nvSpPr>
            <p:spPr>
              <a:xfrm>
                <a:off x="1329225" y="2473038"/>
                <a:ext cx="3118702" cy="414784"/>
              </a:xfrm>
              <a:prstGeom prst="roundRect">
                <a:avLst>
                  <a:gd name="adj" fmla="val 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ru-RU" sz="1200" b="1" dirty="0">
                    <a:solidFill>
                      <a:srgbClr val="0045B4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Количество </a:t>
                </a:r>
                <a:r>
                  <a:rPr lang="ru-RU" sz="1200" b="1" dirty="0" smtClean="0">
                    <a:solidFill>
                      <a:srgbClr val="0045B4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сопровождаемых </a:t>
                </a:r>
                <a:r>
                  <a:rPr lang="ru-RU" sz="1200" b="1" dirty="0">
                    <a:solidFill>
                      <a:srgbClr val="0045B4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инвестиционных проектов</a:t>
                </a:r>
              </a:p>
            </p:txBody>
          </p:sp>
          <p:sp>
            <p:nvSpPr>
              <p:cNvPr id="15" name="Скругленный прямоугольник 14"/>
              <p:cNvSpPr/>
              <p:nvPr/>
            </p:nvSpPr>
            <p:spPr>
              <a:xfrm>
                <a:off x="5198055" y="2459001"/>
                <a:ext cx="3393523" cy="414784"/>
              </a:xfrm>
              <a:prstGeom prst="roundRect">
                <a:avLst>
                  <a:gd name="adj" fmla="val 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ru-RU" sz="1200" b="1" dirty="0">
                    <a:solidFill>
                      <a:srgbClr val="0045B4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Инвестиционная </a:t>
                </a:r>
                <a:r>
                  <a:rPr lang="ru-RU" sz="1200" b="1" dirty="0" smtClean="0">
                    <a:solidFill>
                      <a:srgbClr val="0045B4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емкость </a:t>
                </a:r>
                <a:endParaRPr lang="ru-RU" sz="1200" b="1" dirty="0">
                  <a:solidFill>
                    <a:srgbClr val="0045B4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1200" b="1" dirty="0">
                    <a:solidFill>
                      <a:srgbClr val="0045B4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сопровождаемых проектов</a:t>
                </a:r>
              </a:p>
            </p:txBody>
          </p:sp>
          <p:sp>
            <p:nvSpPr>
              <p:cNvPr id="21" name="Скругленный прямоугольник 20"/>
              <p:cNvSpPr/>
              <p:nvPr/>
            </p:nvSpPr>
            <p:spPr>
              <a:xfrm>
                <a:off x="1329226" y="3224548"/>
                <a:ext cx="2271165" cy="414784"/>
              </a:xfrm>
              <a:prstGeom prst="roundRect">
                <a:avLst>
                  <a:gd name="adj" fmla="val 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ru-RU" sz="1200" b="1" dirty="0">
                    <a:solidFill>
                      <a:srgbClr val="0045B4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Количество </a:t>
                </a:r>
                <a:r>
                  <a:rPr lang="ru-RU" sz="1200" b="1" dirty="0" smtClean="0">
                    <a:solidFill>
                      <a:srgbClr val="0045B4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создаваемых </a:t>
                </a:r>
                <a:r>
                  <a:rPr lang="ru-RU" sz="1200" b="1" dirty="0">
                    <a:solidFill>
                      <a:srgbClr val="0045B4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рабочих мест</a:t>
                </a:r>
              </a:p>
            </p:txBody>
          </p:sp>
          <p:sp>
            <p:nvSpPr>
              <p:cNvPr id="24" name="Скругленный прямоугольник 23"/>
              <p:cNvSpPr/>
              <p:nvPr/>
            </p:nvSpPr>
            <p:spPr>
              <a:xfrm>
                <a:off x="5198055" y="3154224"/>
                <a:ext cx="3393523" cy="541957"/>
              </a:xfrm>
              <a:prstGeom prst="roundRect">
                <a:avLst>
                  <a:gd name="adj" fmla="val 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ru-RU" sz="1200" b="1" dirty="0">
                    <a:solidFill>
                      <a:srgbClr val="0045B4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Объем </a:t>
                </a:r>
                <a:r>
                  <a:rPr lang="ru-RU" sz="1200" b="1" dirty="0" smtClean="0">
                    <a:solidFill>
                      <a:srgbClr val="0045B4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налоговых отчислений </a:t>
                </a:r>
                <a:r>
                  <a:rPr lang="ru-RU" sz="1200" b="1" dirty="0">
                    <a:solidFill>
                      <a:srgbClr val="0045B4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 </a:t>
                </a:r>
                <a:endParaRPr lang="ru-RU" sz="1200" b="1" dirty="0" smtClean="0">
                  <a:solidFill>
                    <a:srgbClr val="0045B4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1200" b="1" dirty="0" smtClean="0">
                    <a:solidFill>
                      <a:srgbClr val="0045B4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бюджеты всех </a:t>
                </a:r>
                <a:r>
                  <a:rPr lang="ru-RU" sz="1200" b="1" dirty="0">
                    <a:solidFill>
                      <a:srgbClr val="0045B4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уровней</a:t>
                </a:r>
              </a:p>
            </p:txBody>
          </p:sp>
        </p:grpSp>
        <p:grpSp>
          <p:nvGrpSpPr>
            <p:cNvPr id="11" name="Группа 31"/>
            <p:cNvGrpSpPr/>
            <p:nvPr/>
          </p:nvGrpSpPr>
          <p:grpSpPr>
            <a:xfrm>
              <a:off x="1426621" y="3799702"/>
              <a:ext cx="7527256" cy="333471"/>
              <a:chOff x="1426621" y="3926702"/>
              <a:chExt cx="7527256" cy="333471"/>
            </a:xfrm>
          </p:grpSpPr>
          <p:sp>
            <p:nvSpPr>
              <p:cNvPr id="26" name="Левая фигурная скобка 25"/>
              <p:cNvSpPr/>
              <p:nvPr/>
            </p:nvSpPr>
            <p:spPr>
              <a:xfrm rot="16200000">
                <a:off x="5070007" y="283316"/>
                <a:ext cx="240484" cy="7527256"/>
              </a:xfrm>
              <a:prstGeom prst="leftBrace">
                <a:avLst>
                  <a:gd name="adj1" fmla="val 87392"/>
                  <a:gd name="adj2" fmla="val 50000"/>
                </a:avLst>
              </a:prstGeom>
              <a:ln w="158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Стрелка вниз 27"/>
              <p:cNvSpPr/>
              <p:nvPr/>
            </p:nvSpPr>
            <p:spPr>
              <a:xfrm>
                <a:off x="4746077" y="4037965"/>
                <a:ext cx="905346" cy="222208"/>
              </a:xfrm>
              <a:prstGeom prst="downArrow">
                <a:avLst>
                  <a:gd name="adj1" fmla="val 98000"/>
                  <a:gd name="adj2" fmla="val 100000"/>
                </a:avLst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Группа 40"/>
            <p:cNvGrpSpPr/>
            <p:nvPr/>
          </p:nvGrpSpPr>
          <p:grpSpPr>
            <a:xfrm>
              <a:off x="1073929" y="4109278"/>
              <a:ext cx="8105459" cy="2247073"/>
              <a:chOff x="1073929" y="4109278"/>
              <a:chExt cx="8105459" cy="2247073"/>
            </a:xfrm>
          </p:grpSpPr>
          <p:grpSp>
            <p:nvGrpSpPr>
              <p:cNvPr id="14" name="Группа 39"/>
              <p:cNvGrpSpPr/>
              <p:nvPr/>
            </p:nvGrpSpPr>
            <p:grpSpPr>
              <a:xfrm>
                <a:off x="1073929" y="4109278"/>
                <a:ext cx="8105459" cy="2247073"/>
                <a:chOff x="1073929" y="4109278"/>
                <a:chExt cx="8105459" cy="2247073"/>
              </a:xfrm>
            </p:grpSpPr>
            <p:sp>
              <p:nvSpPr>
                <p:cNvPr id="29" name="Скругленный прямоугольник 28"/>
                <p:cNvSpPr/>
                <p:nvPr/>
              </p:nvSpPr>
              <p:spPr>
                <a:xfrm>
                  <a:off x="1321965" y="4622097"/>
                  <a:ext cx="7717379" cy="414784"/>
                </a:xfrm>
                <a:prstGeom prst="roundRect">
                  <a:avLst>
                    <a:gd name="adj" fmla="val 0"/>
                  </a:avLst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1200" b="1" dirty="0">
                      <a:solidFill>
                        <a:srgbClr val="C55A1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30 инвестиционных проектов </a:t>
                  </a:r>
                  <a:r>
                    <a:rPr lang="ru-RU" sz="1200" b="1" dirty="0">
                      <a:solidFill>
                        <a:srgbClr val="0045B4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включены в раздел 2 Реестра приоритетных инвестиционных проектов в автономном округе</a:t>
                  </a:r>
                </a:p>
              </p:txBody>
            </p:sp>
            <p:sp>
              <p:nvSpPr>
                <p:cNvPr id="31" name="Скругленный прямоугольник 30"/>
                <p:cNvSpPr/>
                <p:nvPr/>
              </p:nvSpPr>
              <p:spPr>
                <a:xfrm>
                  <a:off x="1462010" y="6203538"/>
                  <a:ext cx="2636062" cy="152813"/>
                </a:xfrm>
                <a:prstGeom prst="roundRect">
                  <a:avLst>
                    <a:gd name="adj" fmla="val 0"/>
                  </a:avLst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100" b="1" cap="all" dirty="0">
                    <a:solidFill>
                      <a:srgbClr val="E7E6E6">
                        <a:lumMod val="25000"/>
                      </a:srgb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3" name="Скругленный прямоугольник 32"/>
                <p:cNvSpPr/>
                <p:nvPr/>
              </p:nvSpPr>
              <p:spPr>
                <a:xfrm>
                  <a:off x="1073929" y="5158705"/>
                  <a:ext cx="8105459" cy="414784"/>
                </a:xfrm>
                <a:prstGeom prst="roundRect">
                  <a:avLst>
                    <a:gd name="adj" fmla="val 0"/>
                  </a:avLst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200" b="1" dirty="0">
                    <a:solidFill>
                      <a:srgbClr val="0045B4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4" name="Скругленный прямоугольник 33"/>
                <p:cNvSpPr/>
                <p:nvPr/>
              </p:nvSpPr>
              <p:spPr>
                <a:xfrm>
                  <a:off x="1115106" y="4109278"/>
                  <a:ext cx="7932201" cy="414784"/>
                </a:xfrm>
                <a:prstGeom prst="roundRect">
                  <a:avLst>
                    <a:gd name="adj" fmla="val 0"/>
                  </a:avLst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1200" b="1" dirty="0">
                      <a:solidFill>
                        <a:srgbClr val="0045B4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Заключено </a:t>
                  </a:r>
                  <a:r>
                    <a:rPr lang="ru-RU" sz="1200" b="1" dirty="0" smtClean="0">
                      <a:solidFill>
                        <a:srgbClr val="C55A1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41 соглашение </a:t>
                  </a:r>
                  <a:r>
                    <a:rPr lang="ru-RU" sz="1200" b="1" dirty="0">
                      <a:solidFill>
                        <a:srgbClr val="0045B4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об информационно-консультационном и организационном сопровождении инвестиционных проектов </a:t>
                  </a:r>
                </a:p>
              </p:txBody>
            </p:sp>
          </p:grpSp>
          <p:sp>
            <p:nvSpPr>
              <p:cNvPr id="35" name="Стрелка вниз 34"/>
              <p:cNvSpPr/>
              <p:nvPr/>
            </p:nvSpPr>
            <p:spPr>
              <a:xfrm>
                <a:off x="5057265" y="4532937"/>
                <a:ext cx="265965" cy="97239"/>
              </a:xfrm>
              <a:prstGeom prst="downArrow">
                <a:avLst>
                  <a:gd name="adj1" fmla="val 50000"/>
                  <a:gd name="adj2" fmla="val 100000"/>
                </a:avLst>
              </a:prstGeom>
              <a:solidFill>
                <a:schemeClr val="bg2">
                  <a:lumMod val="9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6" name="Группа 46"/>
            <p:cNvGrpSpPr/>
            <p:nvPr/>
          </p:nvGrpSpPr>
          <p:grpSpPr>
            <a:xfrm>
              <a:off x="3931204" y="2309820"/>
              <a:ext cx="968697" cy="630942"/>
              <a:chOff x="3931206" y="2310092"/>
              <a:chExt cx="947023" cy="662357"/>
            </a:xfrm>
          </p:grpSpPr>
          <p:sp>
            <p:nvSpPr>
              <p:cNvPr id="42" name="Скругленный прямоугольник 41"/>
              <p:cNvSpPr/>
              <p:nvPr/>
            </p:nvSpPr>
            <p:spPr>
              <a:xfrm>
                <a:off x="3931206" y="2379986"/>
                <a:ext cx="947023" cy="584792"/>
              </a:xfrm>
              <a:prstGeom prst="roundRect">
                <a:avLst/>
              </a:prstGeom>
              <a:solidFill>
                <a:schemeClr val="accent1">
                  <a:alpha val="18000"/>
                </a:schemeClr>
              </a:solidFill>
              <a:ln>
                <a:solidFill>
                  <a:schemeClr val="accent1">
                    <a:alpha val="1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4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4094339" y="2310092"/>
                <a:ext cx="619333" cy="6623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3500" dirty="0" smtClean="0">
                    <a:solidFill>
                      <a:srgbClr val="C55A1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44</a:t>
                </a:r>
                <a:endParaRPr lang="ru-RU" sz="3500" dirty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7" name="Группа 48"/>
            <p:cNvGrpSpPr/>
            <p:nvPr/>
          </p:nvGrpSpPr>
          <p:grpSpPr>
            <a:xfrm>
              <a:off x="3931204" y="3103818"/>
              <a:ext cx="982284" cy="597844"/>
              <a:chOff x="3931206" y="2337167"/>
              <a:chExt cx="960306" cy="627611"/>
            </a:xfrm>
          </p:grpSpPr>
          <p:sp>
            <p:nvSpPr>
              <p:cNvPr id="50" name="Скругленный прямоугольник 49"/>
              <p:cNvSpPr/>
              <p:nvPr/>
            </p:nvSpPr>
            <p:spPr>
              <a:xfrm>
                <a:off x="3931206" y="2390083"/>
                <a:ext cx="947023" cy="574695"/>
              </a:xfrm>
              <a:prstGeom prst="roundRect">
                <a:avLst/>
              </a:prstGeom>
              <a:solidFill>
                <a:schemeClr val="accent1">
                  <a:alpha val="18000"/>
                </a:schemeClr>
              </a:solidFill>
              <a:ln>
                <a:solidFill>
                  <a:schemeClr val="accent1">
                    <a:alpha val="1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4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3958753" y="2337167"/>
                <a:ext cx="932759" cy="581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3000" dirty="0">
                    <a:solidFill>
                      <a:srgbClr val="C55A1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6468</a:t>
                </a:r>
              </a:p>
            </p:txBody>
          </p:sp>
        </p:grpSp>
        <p:grpSp>
          <p:nvGrpSpPr>
            <p:cNvPr id="18" name="Группа 51"/>
            <p:cNvGrpSpPr/>
            <p:nvPr/>
          </p:nvGrpSpPr>
          <p:grpSpPr>
            <a:xfrm>
              <a:off x="7865175" y="2334873"/>
              <a:ext cx="1024558" cy="609398"/>
              <a:chOff x="3931206" y="2337996"/>
              <a:chExt cx="1001634" cy="639740"/>
            </a:xfrm>
          </p:grpSpPr>
          <p:sp>
            <p:nvSpPr>
              <p:cNvPr id="53" name="Скругленный прямоугольник 52"/>
              <p:cNvSpPr/>
              <p:nvPr/>
            </p:nvSpPr>
            <p:spPr>
              <a:xfrm>
                <a:off x="3931206" y="2379986"/>
                <a:ext cx="947023" cy="584792"/>
              </a:xfrm>
              <a:prstGeom prst="roundRect">
                <a:avLst/>
              </a:prstGeom>
              <a:solidFill>
                <a:schemeClr val="accent1">
                  <a:alpha val="18000"/>
                </a:schemeClr>
              </a:solidFill>
              <a:ln>
                <a:solidFill>
                  <a:schemeClr val="accent1">
                    <a:alpha val="1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4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3950621" y="2337996"/>
                <a:ext cx="982219" cy="63974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ru-RU" sz="2800" dirty="0" smtClean="0">
                    <a:solidFill>
                      <a:srgbClr val="C55A1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41</a:t>
                </a:r>
                <a:endParaRPr lang="ru-RU" sz="2800" dirty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80000"/>
                  </a:lnSpc>
                </a:pPr>
                <a:r>
                  <a:rPr lang="ru-RU" sz="1400" b="1" dirty="0">
                    <a:solidFill>
                      <a:srgbClr val="C55A1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млрд. руб.</a:t>
                </a:r>
              </a:p>
            </p:txBody>
          </p:sp>
        </p:grpSp>
        <p:grpSp>
          <p:nvGrpSpPr>
            <p:cNvPr id="19" name="Группа 57"/>
            <p:cNvGrpSpPr/>
            <p:nvPr/>
          </p:nvGrpSpPr>
          <p:grpSpPr>
            <a:xfrm>
              <a:off x="7865171" y="3109990"/>
              <a:ext cx="1010974" cy="609398"/>
              <a:chOff x="3931205" y="2296508"/>
              <a:chExt cx="988354" cy="639740"/>
            </a:xfrm>
          </p:grpSpPr>
          <p:sp>
            <p:nvSpPr>
              <p:cNvPr id="59" name="Скругленный прямоугольник 58"/>
              <p:cNvSpPr/>
              <p:nvPr/>
            </p:nvSpPr>
            <p:spPr>
              <a:xfrm>
                <a:off x="3931205" y="2332939"/>
                <a:ext cx="947023" cy="584792"/>
              </a:xfrm>
              <a:prstGeom prst="roundRect">
                <a:avLst/>
              </a:prstGeom>
              <a:solidFill>
                <a:schemeClr val="accent1">
                  <a:alpha val="18000"/>
                </a:schemeClr>
              </a:solidFill>
              <a:ln>
                <a:solidFill>
                  <a:schemeClr val="accent1">
                    <a:alpha val="1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4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3931205" y="2296508"/>
                <a:ext cx="988354" cy="6397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en-US" sz="2800" dirty="0">
                    <a:solidFill>
                      <a:srgbClr val="C55A1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&gt; 7</a:t>
                </a:r>
                <a:endParaRPr lang="ru-RU" sz="2800" dirty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80000"/>
                  </a:lnSpc>
                </a:pPr>
                <a:r>
                  <a:rPr lang="ru-RU" sz="1400" b="1" dirty="0">
                    <a:solidFill>
                      <a:srgbClr val="C55A1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млрд. руб.</a:t>
                </a:r>
              </a:p>
            </p:txBody>
          </p:sp>
        </p:grpSp>
      </p:grpSp>
      <p:grpSp>
        <p:nvGrpSpPr>
          <p:cNvPr id="37" name="Группа 36"/>
          <p:cNvGrpSpPr/>
          <p:nvPr/>
        </p:nvGrpSpPr>
        <p:grpSpPr>
          <a:xfrm>
            <a:off x="1313357" y="1655585"/>
            <a:ext cx="7831985" cy="527304"/>
            <a:chOff x="1787950" y="2106695"/>
            <a:chExt cx="7278327" cy="527304"/>
          </a:xfrm>
        </p:grpSpPr>
        <p:sp>
          <p:nvSpPr>
            <p:cNvPr id="38" name="Скругленный прямоугольник 37"/>
            <p:cNvSpPr/>
            <p:nvPr/>
          </p:nvSpPr>
          <p:spPr>
            <a:xfrm>
              <a:off x="1932803" y="2219215"/>
              <a:ext cx="7133474" cy="414784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b="1" dirty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2016 году в соответствии с постановлением </a:t>
              </a:r>
              <a:r>
                <a:rPr lang="ru-RU" sz="1200" b="1" dirty="0" smtClean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Правительства Ханты-Мансийского автономного </a:t>
              </a:r>
            </a:p>
            <a:p>
              <a:pPr algn="ctr"/>
              <a:r>
                <a:rPr lang="ru-RU" sz="1200" b="1" dirty="0" smtClean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округа – Югры от 27 декабря 2013 г. №590-п «О регламенте по сопровождению инвестиционных проектов в Ханты-Мансийском автономном округе – Югре» БУ </a:t>
              </a:r>
              <a:r>
                <a:rPr lang="ru-RU" sz="1200" b="1" dirty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«Региональный центр инвестиций» осуществлялось информационно-консультационное сопровождение инвестиционных </a:t>
              </a:r>
              <a:r>
                <a:rPr lang="ru-RU" sz="1200" b="1" dirty="0" smtClean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проектов по принципу «одного окна»</a:t>
              </a:r>
              <a:endParaRPr lang="ru-RU" sz="1200" b="1" dirty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Нашивка 38"/>
            <p:cNvSpPr/>
            <p:nvPr/>
          </p:nvSpPr>
          <p:spPr>
            <a:xfrm>
              <a:off x="1902368" y="2107600"/>
              <a:ext cx="144853" cy="244443"/>
            </a:xfrm>
            <a:prstGeom prst="chevron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200" b="1" cap="all" dirty="0">
                <a:solidFill>
                  <a:schemeClr val="tx1"/>
                </a:solidFill>
              </a:endParaRPr>
            </a:p>
          </p:txBody>
        </p:sp>
        <p:sp>
          <p:nvSpPr>
            <p:cNvPr id="40" name="Нашивка 39"/>
            <p:cNvSpPr/>
            <p:nvPr/>
          </p:nvSpPr>
          <p:spPr>
            <a:xfrm>
              <a:off x="1787950" y="2106695"/>
              <a:ext cx="144853" cy="244443"/>
            </a:xfrm>
            <a:prstGeom prst="chevron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200" b="1" cap="all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1373332" y="5393738"/>
            <a:ext cx="7344972" cy="537006"/>
            <a:chOff x="1572564" y="5995515"/>
            <a:chExt cx="7344972" cy="537006"/>
          </a:xfrm>
        </p:grpSpPr>
        <p:sp>
          <p:nvSpPr>
            <p:cNvPr id="43" name="Скругленный прямоугольник 42"/>
            <p:cNvSpPr/>
            <p:nvPr/>
          </p:nvSpPr>
          <p:spPr>
            <a:xfrm>
              <a:off x="1934451" y="6117737"/>
              <a:ext cx="6983085" cy="414784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14000"/>
                </a:lnSpc>
              </a:pPr>
              <a:r>
                <a:rPr lang="ru-RU" sz="1200" b="1" dirty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2016 году </a:t>
              </a:r>
              <a:r>
                <a:rPr lang="ru-RU" sz="1200" b="1" dirty="0" smtClean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деятельность </a:t>
              </a:r>
              <a:r>
                <a:rPr lang="ru-RU" sz="1200" b="1" dirty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учреждения, как специализированной организации по привлечению инвестиций и работе с инвесторами, по итогам работы в 2015 году </a:t>
              </a:r>
              <a:r>
                <a:rPr lang="ru-RU" sz="1200" b="1" dirty="0" smtClean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 </a:t>
              </a:r>
              <a:r>
                <a:rPr lang="ru-RU" sz="1200" b="1" dirty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оценке АСИ вошла в группу «Б» («регионы с комфортными условиями для бизнеса»)</a:t>
              </a:r>
            </a:p>
          </p:txBody>
        </p:sp>
        <p:grpSp>
          <p:nvGrpSpPr>
            <p:cNvPr id="44" name="Группа 43"/>
            <p:cNvGrpSpPr/>
            <p:nvPr/>
          </p:nvGrpSpPr>
          <p:grpSpPr>
            <a:xfrm>
              <a:off x="1572564" y="5995515"/>
              <a:ext cx="253370" cy="244443"/>
              <a:chOff x="1689846" y="6400594"/>
              <a:chExt cx="253370" cy="244443"/>
            </a:xfrm>
          </p:grpSpPr>
          <p:sp>
            <p:nvSpPr>
              <p:cNvPr id="45" name="Нашивка 44"/>
              <p:cNvSpPr/>
              <p:nvPr/>
            </p:nvSpPr>
            <p:spPr>
              <a:xfrm>
                <a:off x="1798363" y="6400594"/>
                <a:ext cx="144853" cy="244443"/>
              </a:xfrm>
              <a:prstGeom prst="chevron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sz="1400" b="1" dirty="0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7" name="Нашивка 46"/>
              <p:cNvSpPr/>
              <p:nvPr/>
            </p:nvSpPr>
            <p:spPr>
              <a:xfrm>
                <a:off x="1689846" y="6400594"/>
                <a:ext cx="144853" cy="244443"/>
              </a:xfrm>
              <a:prstGeom prst="chevron">
                <a:avLst/>
              </a:prstGeom>
              <a:solidFill>
                <a:srgbClr val="92D050"/>
              </a:solidFill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ru-RU" sz="1400" b="1" dirty="0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52165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EE8EF-EC32-4DF1-B854-EBC3358036FE}" type="slidenum">
              <a:rPr lang="ru-RU" smtClean="0"/>
              <a:pPr/>
              <a:t>9</a:t>
            </a:fld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3229238" y="1132724"/>
            <a:ext cx="5914762" cy="353535"/>
            <a:chOff x="3229238" y="1005975"/>
            <a:chExt cx="5914762" cy="353535"/>
          </a:xfrm>
        </p:grpSpPr>
        <p:grpSp>
          <p:nvGrpSpPr>
            <p:cNvPr id="6" name="Группа 5"/>
            <p:cNvGrpSpPr/>
            <p:nvPr/>
          </p:nvGrpSpPr>
          <p:grpSpPr>
            <a:xfrm flipH="1">
              <a:off x="3229238" y="1005975"/>
              <a:ext cx="190289" cy="334976"/>
              <a:chOff x="3521302" y="901483"/>
              <a:chExt cx="220890" cy="318518"/>
            </a:xfrm>
          </p:grpSpPr>
          <p:sp>
            <p:nvSpPr>
              <p:cNvPr id="8" name="Скругленный прямоугольник 7"/>
              <p:cNvSpPr/>
              <p:nvPr/>
            </p:nvSpPr>
            <p:spPr>
              <a:xfrm>
                <a:off x="3656496" y="901483"/>
                <a:ext cx="85696" cy="318518"/>
              </a:xfrm>
              <a:prstGeom prst="roundRect">
                <a:avLst>
                  <a:gd name="adj" fmla="val 0"/>
                </a:avLst>
              </a:prstGeom>
              <a:solidFill>
                <a:srgbClr val="EB6C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cap="all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" name="Скругленный прямоугольник 8"/>
              <p:cNvSpPr/>
              <p:nvPr/>
            </p:nvSpPr>
            <p:spPr>
              <a:xfrm>
                <a:off x="3521302" y="901483"/>
                <a:ext cx="90040" cy="318518"/>
              </a:xfrm>
              <a:prstGeom prst="roundRect">
                <a:avLst>
                  <a:gd name="adj" fmla="val 0"/>
                </a:avLst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cap="all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" name="Скругленный прямоугольник 6"/>
            <p:cNvSpPr/>
            <p:nvPr/>
          </p:nvSpPr>
          <p:spPr>
            <a:xfrm>
              <a:off x="3458424" y="1024533"/>
              <a:ext cx="5685576" cy="334977"/>
            </a:xfrm>
            <a:prstGeom prst="roundRect">
              <a:avLst>
                <a:gd name="adj" fmla="val 0"/>
              </a:avLst>
            </a:prstGeom>
            <a:solidFill>
              <a:srgbClr val="5D9C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600" b="1" cap="all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Сопровождение инвестиционных проектов</a:t>
              </a: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4333103" y="2097741"/>
            <a:ext cx="5016843" cy="1631141"/>
            <a:chOff x="3778305" y="1861939"/>
            <a:chExt cx="5505445" cy="1631141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3778305" y="1861939"/>
              <a:ext cx="535928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ru-RU" sz="1200" b="1" dirty="0" smtClean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Строительство первой очереди </a:t>
              </a:r>
              <a:r>
                <a:rPr lang="ru-RU" sz="1200" b="1" dirty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тепличного комплекса </a:t>
              </a:r>
              <a:endParaRPr lang="ru-RU" sz="1200" b="1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defRPr/>
              </a:pPr>
              <a:r>
                <a:rPr lang="ru-RU" sz="1200" b="1" dirty="0" smtClean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ОАО  </a:t>
              </a:r>
              <a:r>
                <a:rPr lang="ru-RU" sz="1200" b="1" dirty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«Агрофирма» </a:t>
              </a:r>
              <a:r>
                <a:rPr lang="ru-RU" sz="1200" b="1" dirty="0" smtClean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</a:t>
              </a:r>
              <a:r>
                <a:rPr lang="ru-RU" sz="1200" b="1" dirty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д. Ярки Ханты-Мансийского района</a:t>
              </a:r>
            </a:p>
          </p:txBody>
        </p:sp>
        <p:sp>
          <p:nvSpPr>
            <p:cNvPr id="13" name="AutoShape 76"/>
            <p:cNvSpPr>
              <a:spLocks noChangeArrowheads="1"/>
            </p:cNvSpPr>
            <p:nvPr/>
          </p:nvSpPr>
          <p:spPr bwMode="auto">
            <a:xfrm>
              <a:off x="3800616" y="2284760"/>
              <a:ext cx="5483134" cy="278429"/>
            </a:xfrm>
            <a:prstGeom prst="roundRect">
              <a:avLst>
                <a:gd name="adj" fmla="val 8704"/>
              </a:avLst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36000" tIns="40069" rIns="36000" bIns="40069" anchor="ctr">
              <a:spAutoFit/>
            </a:bodyPr>
            <a:lstStyle/>
            <a:p>
              <a:r>
                <a:rPr lang="ru-RU" sz="1200" b="1" dirty="0">
                  <a:solidFill>
                    <a:srgbClr val="0045B4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Общая инвестиционная стоимость проекта – 734,0 млн. руб.</a:t>
              </a:r>
            </a:p>
          </p:txBody>
        </p:sp>
        <p:sp>
          <p:nvSpPr>
            <p:cNvPr id="14" name="AutoShape 76"/>
            <p:cNvSpPr>
              <a:spLocks noChangeArrowheads="1"/>
            </p:cNvSpPr>
            <p:nvPr/>
          </p:nvSpPr>
          <p:spPr bwMode="auto">
            <a:xfrm>
              <a:off x="3778305" y="2472534"/>
              <a:ext cx="5056926" cy="1020546"/>
            </a:xfrm>
            <a:prstGeom prst="roundRect">
              <a:avLst>
                <a:gd name="adj" fmla="val 8704"/>
              </a:avLst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36000" tIns="40069" rIns="36000" bIns="40069" anchor="ctr">
              <a:spAutoFit/>
            </a:bodyPr>
            <a:lstStyle/>
            <a:p>
              <a:pPr algn="just"/>
              <a:r>
                <a:rPr lang="ru-RU" sz="1200" b="1" dirty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Производственная </a:t>
              </a:r>
              <a:r>
                <a:rPr lang="ru-RU" sz="1200" b="1" dirty="0" smtClean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мощность –</a:t>
              </a:r>
              <a:r>
                <a:rPr lang="ru-RU" sz="1200" b="1" dirty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 </a:t>
              </a:r>
              <a:r>
                <a:rPr lang="ru-RU" sz="1200" b="1" dirty="0" smtClean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 </a:t>
              </a:r>
              <a:r>
                <a:rPr lang="ru-RU" sz="1200" b="1" dirty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041 тонн овощей в </a:t>
              </a:r>
              <a:r>
                <a:rPr lang="ru-RU" sz="1200" b="1" dirty="0" smtClean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год</a:t>
              </a:r>
            </a:p>
            <a:p>
              <a:pPr algn="just"/>
              <a:endParaRPr lang="ru-RU" sz="500" dirty="0" smtClean="0">
                <a:solidFill>
                  <a:srgbClr val="C55A11"/>
                </a:solidFill>
              </a:endParaRPr>
            </a:p>
            <a:p>
              <a:pPr algn="just"/>
              <a:r>
                <a:rPr lang="ru-RU" sz="1200" b="1" dirty="0">
                  <a:solidFill>
                    <a:srgbClr val="0045B4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</a:t>
              </a:r>
              <a:r>
                <a:rPr lang="ru-RU" sz="1200" b="1" dirty="0" smtClean="0">
                  <a:solidFill>
                    <a:srgbClr val="0045B4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оличество созданных </a:t>
              </a:r>
              <a:r>
                <a:rPr lang="ru-RU" sz="1200" b="1" dirty="0">
                  <a:solidFill>
                    <a:srgbClr val="0045B4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рабочих </a:t>
              </a:r>
              <a:r>
                <a:rPr lang="ru-RU" sz="1200" b="1" dirty="0" smtClean="0">
                  <a:solidFill>
                    <a:srgbClr val="0045B4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мест – 80</a:t>
              </a:r>
            </a:p>
            <a:p>
              <a:pPr algn="just"/>
              <a:endParaRPr lang="ru-RU" sz="500" b="1" dirty="0" smtClean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r>
                <a:rPr lang="ru-RU" sz="1200" b="1" dirty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</a:t>
              </a:r>
              <a:r>
                <a:rPr lang="ru-RU" sz="1200" b="1" dirty="0" smtClean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алоговые </a:t>
              </a:r>
              <a:r>
                <a:rPr lang="ru-RU" sz="1200" b="1" dirty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отчисления в бюджеты </a:t>
              </a:r>
              <a:r>
                <a:rPr lang="ru-RU" sz="1200" b="1" dirty="0" smtClean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всех </a:t>
              </a:r>
              <a:r>
                <a:rPr lang="ru-RU" sz="1200" b="1" dirty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уровней бюджетной системы всего за 6 лет </a:t>
              </a:r>
              <a:r>
                <a:rPr lang="ru-RU" sz="1200" b="1" dirty="0" smtClean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составили</a:t>
              </a:r>
              <a:r>
                <a:rPr lang="ru-RU" sz="1200" b="1" dirty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  </a:t>
              </a:r>
              <a:r>
                <a:rPr lang="ru-RU" sz="1200" b="1" dirty="0" smtClean="0">
                  <a:solidFill>
                    <a:srgbClr val="C55A1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83,9 млн. руб.</a:t>
              </a:r>
              <a:endParaRPr lang="ru-RU" sz="1200" b="1" dirty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351005" y="3877812"/>
            <a:ext cx="4168346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Цех по производству рыбных консервов из сырья водоемов Ханты-Мансийского автономного округа - Югры </a:t>
            </a:r>
            <a:r>
              <a:rPr lang="ru-RU" sz="1200" b="1" dirty="0" smtClean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производительностью </a:t>
            </a:r>
            <a:r>
              <a:rPr lang="ru-RU" sz="1200" b="1" dirty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тысяч банок </a:t>
            </a:r>
            <a:r>
              <a:rPr lang="ru-RU" sz="1200" b="1" dirty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смену</a:t>
            </a:r>
          </a:p>
          <a:p>
            <a:r>
              <a:rPr lang="ru-RU" sz="1200" b="1" dirty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ООО «</a:t>
            </a:r>
            <a:r>
              <a:rPr lang="ru-RU" sz="1200" b="1" dirty="0" err="1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Нижневартовский</a:t>
            </a:r>
            <a:r>
              <a:rPr lang="ru-RU" sz="1200" b="1" dirty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рыбоконсервный комбинат «Санта-Мария» </a:t>
            </a:r>
          </a:p>
          <a:p>
            <a:endParaRPr lang="ru-RU" sz="5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Инвестиционная </a:t>
            </a:r>
            <a:r>
              <a:rPr lang="ru-RU" sz="1200" b="1" dirty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емкость </a:t>
            </a:r>
            <a:r>
              <a:rPr lang="ru-RU" sz="1200" b="1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 – 70,9 млн. руб</a:t>
            </a:r>
            <a:r>
              <a:rPr lang="ru-RU" sz="1200" b="1" dirty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500" b="1" dirty="0">
              <a:solidFill>
                <a:srgbClr val="C55A1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 smtClean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рыбной консервы из сырья водоемов Югры производительностью 10 тыс. банок за смену. Производственная мощность - 2 970 тыс. банок в год, </a:t>
            </a:r>
          </a:p>
          <a:p>
            <a:r>
              <a:rPr lang="ru-RU" sz="1200" b="1" dirty="0" smtClean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144,1 </a:t>
            </a:r>
            <a:r>
              <a:rPr lang="ru-RU" sz="1200" b="1" dirty="0" err="1" smtClean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</a:t>
            </a:r>
            <a:r>
              <a:rPr lang="ru-RU" sz="1200" b="1" dirty="0" smtClean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 год.</a:t>
            </a:r>
          </a:p>
          <a:p>
            <a:endParaRPr lang="ru-RU" sz="500" b="1" dirty="0" smtClean="0">
              <a:solidFill>
                <a:srgbClr val="C55A1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 smtClean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созданных рабочих мест – 35</a:t>
            </a:r>
          </a:p>
          <a:p>
            <a:endParaRPr lang="ru-RU" sz="500" b="1" dirty="0" smtClean="0">
              <a:solidFill>
                <a:srgbClr val="0045B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 smtClean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отчисления в бюджеты всех уровней бюджетной системы за 6 лет составит 98,9 млн. рублей. </a:t>
            </a:r>
          </a:p>
          <a:p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Цех по производству рыбных консервов из сырья водоемов Ханты-Мансийского автономного округа - Югры производительностью 10 тыс.банок в смену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1730" y="3877813"/>
            <a:ext cx="3542269" cy="2580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1310" y="2149132"/>
            <a:ext cx="2849823" cy="150803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421310" y="1596057"/>
            <a:ext cx="75110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200" b="1" dirty="0" smtClean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2016 году реализовано </a:t>
            </a:r>
            <a:r>
              <a:rPr lang="ru-RU" sz="1200" b="1" dirty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инвестиционных проектов общей инвестиционной емкостью 6,8 млрд. руб</a:t>
            </a:r>
            <a:r>
              <a:rPr lang="ru-RU" sz="1200" b="1" dirty="0" smtClean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</a:t>
            </a:r>
            <a:endParaRPr lang="ru-RU" sz="1200" b="1" dirty="0">
              <a:solidFill>
                <a:srgbClr val="0045B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45B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создано 1 751 рабочее место, объем налоговых отчислений 2,7 млрд. руб.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3950" y="1650090"/>
            <a:ext cx="268247" cy="176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32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15880</TotalTime>
  <Words>1885</Words>
  <Application>Microsoft Office PowerPoint</Application>
  <PresentationFormat>Экран (4:3)</PresentationFormat>
  <Paragraphs>359</Paragraphs>
  <Slides>20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Порохина О.В.</dc:creator>
  <cp:lastModifiedBy>Корольский Ю.С.</cp:lastModifiedBy>
  <cp:revision>480</cp:revision>
  <cp:lastPrinted>2017-06-05T11:45:53Z</cp:lastPrinted>
  <dcterms:created xsi:type="dcterms:W3CDTF">2016-01-15T04:58:48Z</dcterms:created>
  <dcterms:modified xsi:type="dcterms:W3CDTF">2017-06-06T11:18:44Z</dcterms:modified>
</cp:coreProperties>
</file>